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66" r:id="rId4"/>
    <p:sldId id="267" r:id="rId5"/>
    <p:sldId id="271" r:id="rId6"/>
    <p:sldId id="268" r:id="rId7"/>
    <p:sldId id="269" r:id="rId8"/>
    <p:sldId id="272" r:id="rId9"/>
    <p:sldId id="270" r:id="rId10"/>
    <p:sldId id="258" r:id="rId11"/>
    <p:sldId id="260" r:id="rId12"/>
    <p:sldId id="261" r:id="rId13"/>
    <p:sldId id="264" r:id="rId14"/>
    <p:sldId id="262" r:id="rId15"/>
    <p:sldId id="263" r:id="rId16"/>
    <p:sldId id="273" r:id="rId17"/>
  </p:sldIdLst>
  <p:sldSz cx="5665788" cy="8016875"/>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83FFD1-0A6C-42AA-8808-28DC0A97AB32}">
  <a:tblStyle styleId="{6683FFD1-0A6C-42AA-8808-28DC0A97AB3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2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450" y="4717415"/>
            <a:ext cx="5435600" cy="446913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03529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50832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12110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9496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127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20615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2610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3028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5183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5985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617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4268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082800" y="744538"/>
            <a:ext cx="2630488"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79450" y="4717415"/>
            <a:ext cx="5435600" cy="446913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9031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93161" y="1160573"/>
            <a:ext cx="5280000" cy="31995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193156" y="4417565"/>
            <a:ext cx="5280000" cy="1235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193156" y="1724123"/>
            <a:ext cx="5280000" cy="306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193156" y="4913389"/>
            <a:ext cx="5280000" cy="20277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93156" y="3352541"/>
            <a:ext cx="5280000" cy="13122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93156" y="693663"/>
            <a:ext cx="5280000" cy="892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193156" y="1796369"/>
            <a:ext cx="5280000" cy="53253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93156" y="693663"/>
            <a:ext cx="5280000" cy="892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193156" y="1796369"/>
            <a:ext cx="2478600" cy="53253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2994566" y="1796369"/>
            <a:ext cx="2478600" cy="53253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93156" y="693663"/>
            <a:ext cx="5280000" cy="892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93156" y="866017"/>
            <a:ext cx="1740000" cy="11778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193156" y="2165977"/>
            <a:ext cx="1740000" cy="49557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03801" y="701651"/>
            <a:ext cx="3945900" cy="63765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2833200" y="-195"/>
            <a:ext cx="2833200" cy="80172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164526" y="1922156"/>
            <a:ext cx="2506800" cy="2310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164526" y="4369167"/>
            <a:ext cx="2506800" cy="192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3060934" y="1128619"/>
            <a:ext cx="2377800" cy="57597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93156" y="6594219"/>
            <a:ext cx="3717300" cy="9432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5250255" y="7268580"/>
            <a:ext cx="339900" cy="613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93156" y="693663"/>
            <a:ext cx="5280000" cy="892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193156" y="1796369"/>
            <a:ext cx="5280000" cy="53253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5250255" y="7268580"/>
            <a:ext cx="339900" cy="6135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195275" y="190500"/>
            <a:ext cx="5286050" cy="7617151"/>
          </a:xfrm>
          <a:prstGeom prst="rect">
            <a:avLst/>
          </a:prstGeom>
          <a:noFill/>
          <a:ln>
            <a:noFill/>
          </a:ln>
        </p:spPr>
      </p:pic>
      <p:sp>
        <p:nvSpPr>
          <p:cNvPr id="55" name="Shape 55"/>
          <p:cNvSpPr txBox="1"/>
          <p:nvPr/>
        </p:nvSpPr>
        <p:spPr>
          <a:xfrm>
            <a:off x="531288" y="2005382"/>
            <a:ext cx="4562100" cy="53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4000" b="1" dirty="0">
                <a:solidFill>
                  <a:srgbClr val="FFFFFF"/>
                </a:solidFill>
                <a:latin typeface="Montserrat"/>
                <a:ea typeface="Montserrat"/>
                <a:cs typeface="Montserrat"/>
                <a:sym typeface="Montserrat"/>
              </a:rPr>
              <a:t>Kvartalsrapport</a:t>
            </a:r>
            <a:endParaRPr sz="4000" b="1" dirty="0">
              <a:solidFill>
                <a:srgbClr val="FFFFFF"/>
              </a:solidFill>
              <a:latin typeface="Montserrat"/>
              <a:ea typeface="Montserrat"/>
              <a:cs typeface="Montserrat"/>
              <a:sym typeface="Montserrat"/>
            </a:endParaRPr>
          </a:p>
        </p:txBody>
      </p:sp>
      <p:sp>
        <p:nvSpPr>
          <p:cNvPr id="56" name="Shape 56"/>
          <p:cNvSpPr txBox="1"/>
          <p:nvPr/>
        </p:nvSpPr>
        <p:spPr>
          <a:xfrm>
            <a:off x="573000" y="2747882"/>
            <a:ext cx="4562100" cy="532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sv" sz="1800" b="1" dirty="0">
                <a:solidFill>
                  <a:srgbClr val="FFFFFF"/>
                </a:solidFill>
              </a:rPr>
              <a:t>Q1 2018</a:t>
            </a:r>
            <a:endParaRPr sz="1800" b="1" dirty="0">
              <a:solidFill>
                <a:srgbClr val="FFFFFF"/>
              </a:solidFill>
            </a:endParaRPr>
          </a:p>
          <a:p>
            <a:pPr marL="0" lvl="0" indent="0" rtl="0">
              <a:spcBef>
                <a:spcPts val="0"/>
              </a:spcBef>
              <a:spcAft>
                <a:spcPts val="0"/>
              </a:spcAft>
              <a:buNone/>
            </a:pPr>
            <a:endParaRPr sz="1800" b="1" dirty="0">
              <a:solidFill>
                <a:srgbClr val="FFFFFF"/>
              </a:solidFill>
              <a:latin typeface="Roboto"/>
              <a:ea typeface="Roboto"/>
              <a:cs typeface="Roboto"/>
              <a:sym typeface="Roboto"/>
            </a:endParaRPr>
          </a:p>
        </p:txBody>
      </p:sp>
      <p:sp>
        <p:nvSpPr>
          <p:cNvPr id="57" name="Shape 57"/>
          <p:cNvSpPr txBox="1"/>
          <p:nvPr/>
        </p:nvSpPr>
        <p:spPr>
          <a:xfrm>
            <a:off x="2170263" y="1698644"/>
            <a:ext cx="2784000" cy="53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1800" b="1" dirty="0">
                <a:solidFill>
                  <a:srgbClr val="FFFFFF"/>
                </a:solidFill>
              </a:rPr>
              <a:t>CGit Holding AB (publ)</a:t>
            </a:r>
            <a:endParaRPr sz="1800" dirty="0">
              <a:solidFill>
                <a:srgbClr val="FFFFFF"/>
              </a:solidFill>
            </a:endParaRPr>
          </a:p>
        </p:txBody>
      </p:sp>
      <p:sp>
        <p:nvSpPr>
          <p:cNvPr id="58" name="Shape 58"/>
          <p:cNvSpPr txBox="1"/>
          <p:nvPr/>
        </p:nvSpPr>
        <p:spPr>
          <a:xfrm>
            <a:off x="558600" y="4286975"/>
            <a:ext cx="4549200" cy="53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 sz="21000" b="1" dirty="0">
                <a:solidFill>
                  <a:srgbClr val="FFFFFF"/>
                </a:solidFill>
                <a:latin typeface="Roboto"/>
                <a:ea typeface="Roboto"/>
                <a:cs typeface="Roboto"/>
                <a:sym typeface="Roboto"/>
              </a:rPr>
              <a:t>Q1</a:t>
            </a:r>
            <a:endParaRPr sz="21000" b="1" dirty="0">
              <a:solidFill>
                <a:srgbClr val="FFFFFF"/>
              </a:solidFill>
              <a:latin typeface="Roboto"/>
              <a:ea typeface="Roboto"/>
              <a:cs typeface="Roboto"/>
              <a:sym typeface="Roboto"/>
            </a:endParaRPr>
          </a:p>
        </p:txBody>
      </p:sp>
      <p:pic>
        <p:nvPicPr>
          <p:cNvPr id="59" name="Shape 59"/>
          <p:cNvPicPr preferRelativeResize="0"/>
          <p:nvPr/>
        </p:nvPicPr>
        <p:blipFill>
          <a:blip r:embed="rId4">
            <a:alphaModFix/>
          </a:blip>
          <a:stretch>
            <a:fillRect/>
          </a:stretch>
        </p:blipFill>
        <p:spPr>
          <a:xfrm>
            <a:off x="670438" y="1750957"/>
            <a:ext cx="695325" cy="247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9" name="Shape 65">
            <a:extLst>
              <a:ext uri="{FF2B5EF4-FFF2-40B4-BE49-F238E27FC236}">
                <a16:creationId xmlns:a16="http://schemas.microsoft.com/office/drawing/2014/main" id="{6820E5BA-D3E6-477D-94AC-D5A4A47037F2}"/>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sp>
        <p:nvSpPr>
          <p:cNvPr id="80" name="Shape 80"/>
          <p:cNvSpPr/>
          <p:nvPr/>
        </p:nvSpPr>
        <p:spPr>
          <a:xfrm rot="10800000">
            <a:off x="198418" y="149448"/>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1" name="Shape 81"/>
          <p:cNvSpPr/>
          <p:nvPr/>
        </p:nvSpPr>
        <p:spPr>
          <a:xfrm>
            <a:off x="4752744" y="149448"/>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4880344" y="125900"/>
            <a:ext cx="39935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10</a:t>
            </a:fld>
            <a:endParaRPr sz="1200" dirty="0">
              <a:solidFill>
                <a:srgbClr val="FFFFFF"/>
              </a:solidFill>
            </a:endParaRPr>
          </a:p>
        </p:txBody>
      </p:sp>
      <p:graphicFrame>
        <p:nvGraphicFramePr>
          <p:cNvPr id="18" name="Tabell 17">
            <a:extLst>
              <a:ext uri="{FF2B5EF4-FFF2-40B4-BE49-F238E27FC236}">
                <a16:creationId xmlns:a16="http://schemas.microsoft.com/office/drawing/2014/main" id="{F3C32CF5-9B6B-4604-BCAF-7DC6F4F888BE}"/>
              </a:ext>
            </a:extLst>
          </p:cNvPr>
          <p:cNvGraphicFramePr>
            <a:graphicFrameLocks noGrp="1"/>
          </p:cNvGraphicFramePr>
          <p:nvPr>
            <p:extLst>
              <p:ext uri="{D42A27DB-BD31-4B8C-83A1-F6EECF244321}">
                <p14:modId xmlns:p14="http://schemas.microsoft.com/office/powerpoint/2010/main" val="1354306638"/>
              </p:ext>
            </p:extLst>
          </p:nvPr>
        </p:nvGraphicFramePr>
        <p:xfrm>
          <a:off x="334259" y="1795971"/>
          <a:ext cx="4996016" cy="5608681"/>
        </p:xfrm>
        <a:graphic>
          <a:graphicData uri="http://schemas.openxmlformats.org/drawingml/2006/table">
            <a:tbl>
              <a:tblPr firstRow="1" firstCol="1" bandRow="1"/>
              <a:tblGrid>
                <a:gridCol w="2586942">
                  <a:extLst>
                    <a:ext uri="{9D8B030D-6E8A-4147-A177-3AD203B41FA5}">
                      <a16:colId xmlns:a16="http://schemas.microsoft.com/office/drawing/2014/main" val="2929269216"/>
                    </a:ext>
                  </a:extLst>
                </a:gridCol>
                <a:gridCol w="736925">
                  <a:extLst>
                    <a:ext uri="{9D8B030D-6E8A-4147-A177-3AD203B41FA5}">
                      <a16:colId xmlns:a16="http://schemas.microsoft.com/office/drawing/2014/main" val="3138334872"/>
                    </a:ext>
                  </a:extLst>
                </a:gridCol>
                <a:gridCol w="719735">
                  <a:extLst>
                    <a:ext uri="{9D8B030D-6E8A-4147-A177-3AD203B41FA5}">
                      <a16:colId xmlns:a16="http://schemas.microsoft.com/office/drawing/2014/main" val="3086547330"/>
                    </a:ext>
                  </a:extLst>
                </a:gridCol>
                <a:gridCol w="952414">
                  <a:extLst>
                    <a:ext uri="{9D8B030D-6E8A-4147-A177-3AD203B41FA5}">
                      <a16:colId xmlns:a16="http://schemas.microsoft.com/office/drawing/2014/main" val="693748898"/>
                    </a:ext>
                  </a:extLst>
                </a:gridCol>
              </a:tblGrid>
              <a:tr h="181171">
                <a:tc>
                  <a:txBody>
                    <a:bodyPr/>
                    <a:lstStyle/>
                    <a:p>
                      <a:pPr algn="l">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ALLA BELOPP I TKR</a:t>
                      </a:r>
                      <a:br>
                        <a:rPr lang="sv-SE" sz="1100" b="1" dirty="0">
                          <a:solidFill>
                            <a:srgbClr val="000000"/>
                          </a:solidFill>
                          <a:effectLst/>
                          <a:latin typeface="Montserrat"/>
                          <a:ea typeface="Times New Roman" panose="02020603050405020304" pitchFamily="18" charset="0"/>
                          <a:cs typeface="Times New Roman" panose="02020603050405020304" pitchFamily="18" charset="0"/>
                        </a:rPr>
                      </a:br>
                      <a:endParaRPr lang="sv-SE" sz="1100" dirty="0">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FÖRSTA KVARTALET</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sv-SE"/>
                    </a:p>
                  </a:txBody>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12 MÅNADER</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520621"/>
                  </a:ext>
                </a:extLst>
              </a:tr>
              <a:tr h="186256">
                <a:tc>
                  <a:txBody>
                    <a:bodyPr/>
                    <a:lstStyle/>
                    <a:p>
                      <a:pPr algn="l">
                        <a:lnSpc>
                          <a:spcPct val="107000"/>
                        </a:lnSpc>
                      </a:pPr>
                      <a:endParaRPr lang="sv-SE" sz="1000" dirty="0">
                        <a:effectLst/>
                        <a:latin typeface="Calibri" panose="020F0502020204030204" pitchFamily="34" charset="0"/>
                        <a:cs typeface="Times New Roman" panose="02020603050405020304" pitchFamily="18" charset="0"/>
                      </a:endParaRPr>
                    </a:p>
                  </a:txBody>
                  <a:tcPr marL="39346" marR="39346"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46" marR="39346"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46" marR="39346"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346" marR="39346"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1256569195"/>
                  </a:ext>
                </a:extLst>
              </a:tr>
              <a:tr h="168628">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Rörelsens intäkter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050890798"/>
                  </a:ext>
                </a:extLst>
              </a:tr>
              <a:tr h="168628">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Nettoomsättning</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14 370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9 342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56 172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996115798"/>
                  </a:ext>
                </a:extLst>
              </a:tr>
              <a:tr h="177059">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Övriga rörelseintäkter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47</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32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115929391"/>
                  </a:ext>
                </a:extLst>
              </a:tr>
              <a:tr h="16862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a:t>
                      </a:r>
                      <a:r>
                        <a:rPr lang="sv-SE" sz="900" b="1" dirty="0">
                          <a:solidFill>
                            <a:srgbClr val="000000"/>
                          </a:solidFill>
                          <a:effectLst/>
                          <a:latin typeface="Roboto"/>
                          <a:ea typeface="Times New Roman" panose="02020603050405020304" pitchFamily="18" charset="0"/>
                          <a:cs typeface="Calibri" panose="020F0502020204030204" pitchFamily="34" charset="0"/>
                        </a:rPr>
                        <a:t>rörelsens intäkter</a:t>
                      </a:r>
                      <a:endParaRPr lang="sv-SE" sz="900" b="1" dirty="0">
                        <a:effectLst/>
                        <a:latin typeface="Roboto"/>
                        <a:ea typeface="Calibri" panose="020F0502020204030204" pitchFamily="34" charset="0"/>
                        <a:cs typeface="Times New Roman" panose="02020603050405020304" pitchFamily="18" charset="0"/>
                      </a:endParaRPr>
                    </a:p>
                    <a:p>
                      <a:pPr algn="l">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14 417</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9 374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56 172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1417854219"/>
                  </a:ext>
                </a:extLst>
              </a:tr>
              <a:tr h="143334">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2478039369"/>
                  </a:ext>
                </a:extLst>
              </a:tr>
              <a:tr h="168628">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Rörelsens kostnader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2307532023"/>
                  </a:ext>
                </a:extLst>
              </a:tr>
              <a:tr h="168628">
                <a:tc>
                  <a:txBody>
                    <a:bodyPr/>
                    <a:lstStyle/>
                    <a:p>
                      <a:pPr algn="l">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Handelsvaror</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-7 890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-3 799</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-33 134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3537274090"/>
                  </a:ext>
                </a:extLst>
              </a:tr>
              <a:tr h="168628">
                <a:tc>
                  <a:txBody>
                    <a:bodyPr/>
                    <a:lstStyle/>
                    <a:p>
                      <a:pPr algn="l">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Övriga externa kostnader</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-2 063</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-1 669</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-7 048</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27117825"/>
                  </a:ext>
                </a:extLst>
              </a:tr>
              <a:tr h="168628">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Personalkostnader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-3 682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-3 954</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-15 707</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015537539"/>
                  </a:ext>
                </a:extLst>
              </a:tr>
              <a:tr h="282283">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Avskrivningar av materiella anläggningstillgångar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-85</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-77</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-247</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56318831"/>
                  </a:ext>
                </a:extLst>
              </a:tr>
              <a:tr h="177059">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Övriga rörelsekostnader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-23</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-41</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3772945611"/>
                  </a:ext>
                </a:extLst>
              </a:tr>
              <a:tr h="16862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a:t>
                      </a:r>
                      <a:r>
                        <a:rPr lang="sv-SE" sz="900" b="1" dirty="0">
                          <a:solidFill>
                            <a:srgbClr val="000000"/>
                          </a:solidFill>
                          <a:effectLst/>
                          <a:latin typeface="Roboto"/>
                          <a:ea typeface="Times New Roman" panose="02020603050405020304" pitchFamily="18" charset="0"/>
                          <a:cs typeface="Calibri" panose="020F0502020204030204" pitchFamily="34" charset="0"/>
                        </a:rPr>
                        <a:t>rörelsens kostnader</a:t>
                      </a:r>
                      <a:endParaRPr lang="sv-SE" sz="900" b="1" dirty="0">
                        <a:effectLst/>
                        <a:latin typeface="Roboto"/>
                        <a:ea typeface="Calibri" panose="020F0502020204030204" pitchFamily="34" charset="0"/>
                        <a:cs typeface="Times New Roman" panose="02020603050405020304" pitchFamily="18" charset="0"/>
                      </a:endParaRPr>
                    </a:p>
                    <a:p>
                      <a:pPr algn="l">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-13 720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-9 522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-56 177</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722719503"/>
                  </a:ext>
                </a:extLst>
              </a:tr>
              <a:tr h="168628">
                <a:tc>
                  <a:txBody>
                    <a:bodyPr/>
                    <a:lstStyle/>
                    <a:p>
                      <a:pPr algn="l">
                        <a:lnSpc>
                          <a:spcPct val="107000"/>
                        </a:lnSpc>
                      </a:pPr>
                      <a:endParaRPr lang="sv-SE" sz="800" dirty="0">
                        <a:effectLst/>
                        <a:latin typeface="Roboto"/>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3020079195"/>
                  </a:ext>
                </a:extLst>
              </a:tr>
              <a:tr h="185490">
                <a:tc>
                  <a:txBody>
                    <a:bodyPr/>
                    <a:lstStyle/>
                    <a:p>
                      <a:pPr algn="l">
                        <a:lnSpc>
                          <a:spcPct val="107000"/>
                        </a:lnSpc>
                        <a:spcAft>
                          <a:spcPts val="0"/>
                        </a:spcAft>
                      </a:pPr>
                      <a:r>
                        <a:rPr lang="sv-SE" sz="1000" b="1" dirty="0">
                          <a:solidFill>
                            <a:srgbClr val="000000"/>
                          </a:solidFill>
                          <a:effectLst/>
                          <a:latin typeface="Roboto"/>
                          <a:ea typeface="Times New Roman" panose="02020603050405020304" pitchFamily="18" charset="0"/>
                          <a:cs typeface="Calibri" panose="020F0502020204030204" pitchFamily="34" charset="0"/>
                        </a:rPr>
                        <a:t>Rörelseresultat</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a:solidFill>
                            <a:srgbClr val="000000"/>
                          </a:solidFill>
                          <a:effectLst/>
                          <a:latin typeface="Roboto"/>
                          <a:ea typeface="Times New Roman" panose="02020603050405020304" pitchFamily="18" charset="0"/>
                          <a:cs typeface="Calibri" panose="020F0502020204030204" pitchFamily="34" charset="0"/>
                        </a:rPr>
                        <a:t>697</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-148</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-5</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493031873"/>
                  </a:ext>
                </a:extLst>
              </a:tr>
              <a:tr h="168628">
                <a:tc>
                  <a:txBody>
                    <a:bodyPr/>
                    <a:lstStyle/>
                    <a:p>
                      <a:pPr algn="l">
                        <a:lnSpc>
                          <a:spcPct val="107000"/>
                        </a:lnSpc>
                      </a:pPr>
                      <a:endParaRPr lang="sv-SE" sz="1000" dirty="0">
                        <a:effectLst/>
                        <a:latin typeface="Roboto"/>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265051509"/>
                  </a:ext>
                </a:extLst>
              </a:tr>
              <a:tr h="168628">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Resultat från finansiella poster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736068315"/>
                  </a:ext>
                </a:extLst>
              </a:tr>
              <a:tr h="282283">
                <a:tc>
                  <a:txBody>
                    <a:bodyPr/>
                    <a:lstStyle/>
                    <a:p>
                      <a:pPr algn="l">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Övriga ränteintäkter och liknande resultatposter</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3418699100"/>
                  </a:ext>
                </a:extLst>
              </a:tr>
              <a:tr h="177059">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Räntekostnader och liknande resultatposter</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-13</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rgbClr val="434343"/>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-284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567682786"/>
                  </a:ext>
                </a:extLst>
              </a:tr>
              <a:tr h="168628">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från finansiella poster</a:t>
                      </a:r>
                      <a:endParaRPr lang="sv-SE" sz="900" b="1"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-13</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w="6350" cap="flat" cmpd="sng" algn="ctr">
                      <a:solidFill>
                        <a:schemeClr val="tx2">
                          <a:lumMod val="50000"/>
                        </a:schemeClr>
                      </a:solidFill>
                      <a:prstDash val="solid"/>
                      <a:round/>
                      <a:headEnd type="none" w="med" len="med"/>
                      <a:tailEnd type="none" w="med" len="med"/>
                    </a:lnR>
                    <a:lnT w="6350" cap="flat" cmpd="sng" algn="ctr">
                      <a:solidFill>
                        <a:srgbClr val="434343"/>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-284</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w="6350" cap="flat" cmpd="sng" algn="ctr">
                      <a:solidFill>
                        <a:schemeClr val="tx2">
                          <a:lumMod val="50000"/>
                        </a:schemeClr>
                      </a:solid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4242947553"/>
                  </a:ext>
                </a:extLst>
              </a:tr>
              <a:tr h="168628">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72446957"/>
                  </a:ext>
                </a:extLst>
              </a:tr>
              <a:tr h="185490">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Resultat efter finansiella poster</a:t>
                      </a:r>
                      <a:endParaRPr lang="sv-SE" sz="9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684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-162</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-289</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3759711873"/>
                  </a:ext>
                </a:extLst>
              </a:tr>
              <a:tr h="168628">
                <a:tc>
                  <a:txBody>
                    <a:bodyPr/>
                    <a:lstStyle/>
                    <a:p>
                      <a:pPr algn="l">
                        <a:lnSpc>
                          <a:spcPct val="107000"/>
                        </a:lnSpc>
                      </a:pPr>
                      <a:endParaRPr lang="sv-SE" sz="1000" dirty="0">
                        <a:effectLst/>
                        <a:latin typeface="Roboto"/>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tc>
                  <a:txBody>
                    <a:bodyPr/>
                    <a:lstStyle/>
                    <a:p>
                      <a:pPr algn="l">
                        <a:lnSpc>
                          <a:spcPct val="107000"/>
                        </a:lnSpc>
                      </a:pPr>
                      <a:endParaRPr lang="sv-SE" sz="1000" dirty="0">
                        <a:effectLst/>
                        <a:latin typeface="Roboto"/>
                        <a:cs typeface="Times New Roman" panose="02020603050405020304" pitchFamily="18" charset="0"/>
                      </a:endParaRPr>
                    </a:p>
                  </a:txBody>
                  <a:tcPr marL="39346" marR="39346"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0953087"/>
                  </a:ext>
                </a:extLst>
              </a:tr>
              <a:tr h="168628">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Periodens skattekostnad</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-200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-74</a:t>
                      </a: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ctr">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269947385"/>
                  </a:ext>
                </a:extLst>
              </a:tr>
              <a:tr h="185490">
                <a:tc>
                  <a:txBody>
                    <a:bodyPr/>
                    <a:lstStyle/>
                    <a:p>
                      <a:pPr algn="l">
                        <a:lnSpc>
                          <a:spcPct val="107000"/>
                        </a:lnSpc>
                        <a:spcAft>
                          <a:spcPts val="0"/>
                        </a:spcAft>
                      </a:pPr>
                      <a:r>
                        <a:rPr lang="sv-SE" sz="1100" b="1" dirty="0">
                          <a:solidFill>
                            <a:srgbClr val="434343"/>
                          </a:solidFill>
                          <a:effectLst/>
                          <a:latin typeface="Montserrat"/>
                          <a:ea typeface="Times New Roman" panose="02020603050405020304" pitchFamily="18" charset="0"/>
                          <a:cs typeface="Calibri" panose="020F0502020204030204" pitchFamily="34" charset="0"/>
                        </a:rPr>
                        <a:t>Periodens resultat</a:t>
                      </a:r>
                    </a:p>
                    <a:p>
                      <a:pPr algn="l">
                        <a:lnSpc>
                          <a:spcPct val="107000"/>
                        </a:lnSpc>
                        <a:spcAft>
                          <a:spcPts val="0"/>
                        </a:spcAft>
                      </a:pP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a:solidFill>
                            <a:srgbClr val="434343"/>
                          </a:solidFill>
                          <a:effectLst/>
                          <a:latin typeface="Montserrat"/>
                          <a:ea typeface="Times New Roman" panose="02020603050405020304" pitchFamily="18" charset="0"/>
                          <a:cs typeface="Calibri" panose="020F0502020204030204" pitchFamily="34" charset="0"/>
                        </a:rPr>
                        <a:t>484</a:t>
                      </a:r>
                      <a:endParaRPr lang="sv-SE" sz="110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ctr">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Calibri" panose="020F0502020204030204" pitchFamily="34" charset="0"/>
                        </a:rPr>
                        <a:t>-162</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Calibri" panose="020F0502020204030204" pitchFamily="34" charset="0"/>
                        </a:rPr>
                        <a:t>-363</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ctr">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4245244602"/>
                  </a:ext>
                </a:extLst>
              </a:tr>
              <a:tr h="78342">
                <a:tc>
                  <a:txBody>
                    <a:bodyPr/>
                    <a:lstStyle/>
                    <a:p>
                      <a:pPr algn="l">
                        <a:lnSpc>
                          <a:spcPct val="107000"/>
                        </a:lnSpc>
                        <a:spcAft>
                          <a:spcPts val="0"/>
                        </a:spcAft>
                      </a:pPr>
                      <a:r>
                        <a:rPr lang="sv-SE" sz="1100" b="1" dirty="0">
                          <a:solidFill>
                            <a:srgbClr val="434343"/>
                          </a:solidFill>
                          <a:effectLst/>
                          <a:latin typeface="Montserrat"/>
                          <a:ea typeface="Times New Roman" panose="02020603050405020304" pitchFamily="18" charset="0"/>
                          <a:cs typeface="Calibri" panose="020F0502020204030204" pitchFamily="34" charset="0"/>
                        </a:rPr>
                        <a:t>Resultat per aktie</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dirty="0">
                          <a:solidFill>
                            <a:srgbClr val="434343"/>
                          </a:solidFill>
                          <a:effectLst/>
                          <a:latin typeface="Montserrat"/>
                          <a:ea typeface="Times New Roman" panose="02020603050405020304" pitchFamily="18" charset="0"/>
                          <a:cs typeface="Calibri" panose="020F0502020204030204" pitchFamily="34" charset="0"/>
                        </a:rPr>
                        <a:t>0,31</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100" dirty="0">
                          <a:solidFill>
                            <a:srgbClr val="434343"/>
                          </a:solidFill>
                          <a:effectLst/>
                          <a:latin typeface="Montserrat"/>
                          <a:ea typeface="Times New Roman" panose="02020603050405020304" pitchFamily="18" charset="0"/>
                          <a:cs typeface="Calibri" panose="020F0502020204030204" pitchFamily="34" charset="0"/>
                        </a:rPr>
                        <a:t>-162</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dirty="0">
                          <a:solidFill>
                            <a:srgbClr val="434343"/>
                          </a:solidFill>
                          <a:effectLst/>
                          <a:latin typeface="Montserrat"/>
                          <a:ea typeface="Times New Roman" panose="02020603050405020304" pitchFamily="18" charset="0"/>
                          <a:cs typeface="Calibri" panose="020F0502020204030204" pitchFamily="34" charset="0"/>
                        </a:rPr>
                        <a:t>-0,23</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497143905"/>
                  </a:ext>
                </a:extLst>
              </a:tr>
              <a:tr h="78342">
                <a:tc>
                  <a:txBody>
                    <a:bodyPr/>
                    <a:lstStyle/>
                    <a:p>
                      <a:pPr algn="l">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9346" marR="39346" marT="0" marB="0" anchor="b">
                    <a:lnL>
                      <a:noFill/>
                    </a:lnL>
                    <a:lnR>
                      <a:noFill/>
                    </a:lnR>
                    <a:lnT w="6350" cap="flat" cmpd="sng" algn="ctr">
                      <a:no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1895183038"/>
                  </a:ext>
                </a:extLst>
              </a:tr>
            </a:tbl>
          </a:graphicData>
        </a:graphic>
      </p:graphicFrame>
      <p:sp>
        <p:nvSpPr>
          <p:cNvPr id="20" name="textruta 19">
            <a:extLst>
              <a:ext uri="{FF2B5EF4-FFF2-40B4-BE49-F238E27FC236}">
                <a16:creationId xmlns:a16="http://schemas.microsoft.com/office/drawing/2014/main" id="{9135D3AB-C4F3-498E-BD90-08CD278C4F3B}"/>
              </a:ext>
            </a:extLst>
          </p:cNvPr>
          <p:cNvSpPr txBox="1"/>
          <p:nvPr/>
        </p:nvSpPr>
        <p:spPr>
          <a:xfrm>
            <a:off x="333633" y="1272751"/>
            <a:ext cx="3210082" cy="523220"/>
          </a:xfrm>
          <a:prstGeom prst="rect">
            <a:avLst/>
          </a:prstGeom>
          <a:noFill/>
        </p:spPr>
        <p:txBody>
          <a:bodyPr wrap="square" rtlCol="0">
            <a:spAutoFit/>
          </a:bodyPr>
          <a:lstStyle/>
          <a:p>
            <a:r>
              <a:rPr lang="sv-SE" b="1" dirty="0">
                <a:latin typeface="Montserrat"/>
                <a:ea typeface="Montserrat"/>
                <a:cs typeface="Montserrat"/>
                <a:sym typeface="Montserrat"/>
              </a:rPr>
              <a:t>KONCERNENS RESULTATRÄKNING</a:t>
            </a:r>
          </a:p>
          <a:p>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9" name="Shape 65">
            <a:extLst>
              <a:ext uri="{FF2B5EF4-FFF2-40B4-BE49-F238E27FC236}">
                <a16:creationId xmlns:a16="http://schemas.microsoft.com/office/drawing/2014/main" id="{5C097ACC-E2E3-4B6F-966F-D6389038BB8F}"/>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sp>
        <p:nvSpPr>
          <p:cNvPr id="80" name="Shape 80"/>
          <p:cNvSpPr/>
          <p:nvPr/>
        </p:nvSpPr>
        <p:spPr>
          <a:xfrm rot="10800000">
            <a:off x="199044" y="125900"/>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1" name="Shape 81"/>
          <p:cNvSpPr/>
          <p:nvPr/>
        </p:nvSpPr>
        <p:spPr>
          <a:xfrm>
            <a:off x="4752744" y="149448"/>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4859079" y="125900"/>
            <a:ext cx="420615"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11</a:t>
            </a:fld>
            <a:endParaRPr sz="1200" dirty="0">
              <a:solidFill>
                <a:srgbClr val="FFFFFF"/>
              </a:solidFill>
            </a:endParaRPr>
          </a:p>
        </p:txBody>
      </p:sp>
      <p:sp>
        <p:nvSpPr>
          <p:cNvPr id="20" name="textruta 19">
            <a:extLst>
              <a:ext uri="{FF2B5EF4-FFF2-40B4-BE49-F238E27FC236}">
                <a16:creationId xmlns:a16="http://schemas.microsoft.com/office/drawing/2014/main" id="{9135D3AB-C4F3-498E-BD90-08CD278C4F3B}"/>
              </a:ext>
            </a:extLst>
          </p:cNvPr>
          <p:cNvSpPr txBox="1"/>
          <p:nvPr/>
        </p:nvSpPr>
        <p:spPr>
          <a:xfrm>
            <a:off x="384846" y="1453584"/>
            <a:ext cx="3210082" cy="523220"/>
          </a:xfrm>
          <a:prstGeom prst="rect">
            <a:avLst/>
          </a:prstGeom>
          <a:noFill/>
        </p:spPr>
        <p:txBody>
          <a:bodyPr wrap="square" rtlCol="0">
            <a:spAutoFit/>
          </a:bodyPr>
          <a:lstStyle/>
          <a:p>
            <a:r>
              <a:rPr lang="sv-SE" b="1" dirty="0">
                <a:latin typeface="Montserrat"/>
                <a:ea typeface="Montserrat"/>
                <a:cs typeface="Montserrat"/>
                <a:sym typeface="Montserrat"/>
              </a:rPr>
              <a:t>KONCERNENS BALANSRÄKNING</a:t>
            </a:r>
          </a:p>
          <a:p>
            <a:endParaRPr lang="sv-SE" dirty="0"/>
          </a:p>
        </p:txBody>
      </p:sp>
      <p:graphicFrame>
        <p:nvGraphicFramePr>
          <p:cNvPr id="6" name="Tabell 5">
            <a:extLst>
              <a:ext uri="{FF2B5EF4-FFF2-40B4-BE49-F238E27FC236}">
                <a16:creationId xmlns:a16="http://schemas.microsoft.com/office/drawing/2014/main" id="{FB029BEF-0D84-4C0B-B199-1762837AC109}"/>
              </a:ext>
            </a:extLst>
          </p:cNvPr>
          <p:cNvGraphicFramePr>
            <a:graphicFrameLocks noGrp="1"/>
          </p:cNvGraphicFramePr>
          <p:nvPr>
            <p:extLst>
              <p:ext uri="{D42A27DB-BD31-4B8C-83A1-F6EECF244321}">
                <p14:modId xmlns:p14="http://schemas.microsoft.com/office/powerpoint/2010/main" val="665416113"/>
              </p:ext>
            </p:extLst>
          </p:nvPr>
        </p:nvGraphicFramePr>
        <p:xfrm>
          <a:off x="492418" y="1886483"/>
          <a:ext cx="4748370" cy="5306547"/>
        </p:xfrm>
        <a:graphic>
          <a:graphicData uri="http://schemas.openxmlformats.org/drawingml/2006/table">
            <a:tbl>
              <a:tblPr firstRow="1" firstCol="1" bandRow="1"/>
              <a:tblGrid>
                <a:gridCol w="2421366">
                  <a:extLst>
                    <a:ext uri="{9D8B030D-6E8A-4147-A177-3AD203B41FA5}">
                      <a16:colId xmlns:a16="http://schemas.microsoft.com/office/drawing/2014/main" val="678777478"/>
                    </a:ext>
                  </a:extLst>
                </a:gridCol>
                <a:gridCol w="221673">
                  <a:extLst>
                    <a:ext uri="{9D8B030D-6E8A-4147-A177-3AD203B41FA5}">
                      <a16:colId xmlns:a16="http://schemas.microsoft.com/office/drawing/2014/main" val="1810051997"/>
                    </a:ext>
                  </a:extLst>
                </a:gridCol>
                <a:gridCol w="607112">
                  <a:extLst>
                    <a:ext uri="{9D8B030D-6E8A-4147-A177-3AD203B41FA5}">
                      <a16:colId xmlns:a16="http://schemas.microsoft.com/office/drawing/2014/main" val="3580420792"/>
                    </a:ext>
                  </a:extLst>
                </a:gridCol>
                <a:gridCol w="736362">
                  <a:extLst>
                    <a:ext uri="{9D8B030D-6E8A-4147-A177-3AD203B41FA5}">
                      <a16:colId xmlns:a16="http://schemas.microsoft.com/office/drawing/2014/main" val="3879358591"/>
                    </a:ext>
                  </a:extLst>
                </a:gridCol>
                <a:gridCol w="761857">
                  <a:extLst>
                    <a:ext uri="{9D8B030D-6E8A-4147-A177-3AD203B41FA5}">
                      <a16:colId xmlns:a16="http://schemas.microsoft.com/office/drawing/2014/main" val="1106206356"/>
                    </a:ext>
                  </a:extLst>
                </a:gridCol>
              </a:tblGrid>
              <a:tr h="343066">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r>
                        <a:rPr lang="sv-SE" sz="1100" b="1" dirty="0">
                          <a:solidFill>
                            <a:srgbClr val="434343"/>
                          </a:solidFill>
                          <a:effectLst/>
                          <a:latin typeface="Montserrat"/>
                          <a:ea typeface="Times New Roman" panose="02020603050405020304" pitchFamily="18" charset="0"/>
                          <a:cs typeface="Times New Roman" panose="02020603050405020304" pitchFamily="18" charset="0"/>
                        </a:rPr>
                        <a:t>TILLGÅNGAR</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endParaRPr lang="sv-SE" sz="1100" dirty="0">
                        <a:solidFill>
                          <a:srgbClr val="434343"/>
                        </a:solidFill>
                        <a:effectLst/>
                        <a:latin typeface="Montserrat"/>
                        <a:cs typeface="Times New Roman" panose="02020603050405020304" pitchFamily="18" charset="0"/>
                      </a:endParaRPr>
                    </a:p>
                  </a:txBody>
                  <a:tcPr marL="34364" marR="34364"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pPr>
                      <a:endParaRPr lang="sv-SE" sz="1100" dirty="0">
                        <a:solidFill>
                          <a:srgbClr val="434343"/>
                        </a:solidFill>
                        <a:effectLst/>
                        <a:latin typeface="Montserrat"/>
                        <a:cs typeface="Times New Roman" panose="02020603050405020304" pitchFamily="18" charset="0"/>
                      </a:endParaRPr>
                    </a:p>
                  </a:txBody>
                  <a:tcPr marL="34364" marR="34364"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2018-03-31</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2017-12-31</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079389"/>
                  </a:ext>
                </a:extLst>
              </a:tr>
              <a:tr h="167652">
                <a:tc>
                  <a:txBody>
                    <a:bodyPr/>
                    <a:lstStyle/>
                    <a:p>
                      <a:pPr>
                        <a:lnSpc>
                          <a:spcPct val="107000"/>
                        </a:lnSpc>
                        <a:spcAft>
                          <a:spcPts val="0"/>
                        </a:spcAft>
                      </a:pPr>
                      <a:endParaRPr lang="sv-SE" sz="1100" dirty="0">
                        <a:effectLst/>
                        <a:latin typeface="Montserrat"/>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1100" dirty="0">
                          <a:solidFill>
                            <a:srgbClr val="000000"/>
                          </a:solidFill>
                          <a:effectLst/>
                          <a:latin typeface="Montserrat"/>
                          <a:ea typeface="Times New Roman" panose="02020603050405020304" pitchFamily="18" charset="0"/>
                          <a:cs typeface="Times New Roman" panose="02020603050405020304" pitchFamily="18" charset="0"/>
                        </a:rPr>
                        <a:t> </a:t>
                      </a:r>
                      <a:endParaRPr lang="sv-SE" sz="1100" dirty="0">
                        <a:effectLst/>
                        <a:latin typeface="Montserrat"/>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0"/>
                        </a:spcAft>
                      </a:pPr>
                      <a:r>
                        <a:rPr lang="sv-SE" sz="1100" dirty="0">
                          <a:solidFill>
                            <a:srgbClr val="000000"/>
                          </a:solidFill>
                          <a:effectLst/>
                          <a:latin typeface="Montserrat"/>
                          <a:ea typeface="Times New Roman" panose="02020603050405020304" pitchFamily="18" charset="0"/>
                          <a:cs typeface="Times New Roman" panose="02020603050405020304" pitchFamily="18" charset="0"/>
                        </a:rPr>
                        <a:t> </a:t>
                      </a:r>
                      <a:endParaRPr lang="sv-SE" sz="1100" dirty="0">
                        <a:effectLst/>
                        <a:latin typeface="Montserrat"/>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endParaRPr lang="sv-SE" sz="1100" dirty="0">
                        <a:latin typeface="Montserrat"/>
                      </a:endParaRPr>
                    </a:p>
                  </a:txBody>
                  <a:tcPr marL="34364" marR="34364"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endParaRPr lang="sv-SE" sz="1100" dirty="0">
                        <a:latin typeface="Montserrat"/>
                      </a:endParaRPr>
                    </a:p>
                  </a:txBody>
                  <a:tcPr marL="34364" marR="34364"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37387745"/>
                  </a:ext>
                </a:extLst>
              </a:tr>
              <a:tr h="162886">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rgbClr val="000000"/>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rgbClr val="000000"/>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1"/>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42941699"/>
                  </a:ext>
                </a:extLst>
              </a:tr>
              <a:tr h="183871">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Anläggningstillgångar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2955982266"/>
                  </a:ext>
                </a:extLst>
              </a:tr>
              <a:tr h="287798">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Materiella anläggningstillgångar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2688204108"/>
                  </a:ext>
                </a:extLst>
              </a:tr>
              <a:tr h="287798">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Maskiner och andra tekniska anläggningar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1142</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870</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3604727045"/>
                  </a:ext>
                </a:extLst>
              </a:tr>
              <a:tr h="287798">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Inventarier, verktyg och installationer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12</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21</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780346428"/>
                  </a:ext>
                </a:extLst>
              </a:tr>
              <a:tr h="276564">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anläggningstillgångar</a:t>
                      </a:r>
                      <a:endParaRPr lang="sv-SE" sz="900" dirty="0">
                        <a:effectLst/>
                        <a:latin typeface="Roboto"/>
                        <a:ea typeface="Calibri" panose="020F0502020204030204" pitchFamily="34" charset="0"/>
                        <a:cs typeface="Times New Roman" panose="02020603050405020304" pitchFamily="18" charset="0"/>
                      </a:endParaRPr>
                    </a:p>
                    <a:p>
                      <a:pPr>
                        <a:lnSpc>
                          <a:spcPct val="107000"/>
                        </a:lnSpc>
                        <a:spcAft>
                          <a:spcPts val="0"/>
                        </a:spcAft>
                      </a:pP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1154</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891</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119911342"/>
                  </a:ext>
                </a:extLst>
              </a:tr>
              <a:tr h="162886">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noFill/>
                      <a:prstDash val="solid"/>
                      <a:round/>
                      <a:headEnd type="none" w="med" len="med"/>
                      <a:tailEnd type="none" w="med" len="med"/>
                    </a:lnT>
                    <a:lnB>
                      <a:noFill/>
                    </a:lnB>
                    <a:solidFill>
                      <a:schemeClr val="tx2"/>
                    </a:solidFill>
                  </a:tcPr>
                </a:tc>
                <a:extLst>
                  <a:ext uri="{0D108BD9-81ED-4DB2-BD59-A6C34878D82A}">
                    <a16:rowId xmlns:a16="http://schemas.microsoft.com/office/drawing/2014/main" val="2741284642"/>
                  </a:ext>
                </a:extLst>
              </a:tr>
              <a:tr h="183871">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Omsättningstillgångar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828772688"/>
                  </a:ext>
                </a:extLst>
              </a:tr>
              <a:tr h="162886">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Varulager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2010725264"/>
                  </a:ext>
                </a:extLst>
              </a:tr>
              <a:tr h="1713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Färdiga varor och handelsvaror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40</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40</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7254001"/>
                  </a:ext>
                </a:extLst>
              </a:tr>
              <a:tr h="162886">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40</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40</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506832015"/>
                  </a:ext>
                </a:extLst>
              </a:tr>
              <a:tr h="162886">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Kortfristiga fordringar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1914764994"/>
                  </a:ext>
                </a:extLst>
              </a:tr>
              <a:tr h="162886">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Kundfordringar</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7 388</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9 642</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2018035079"/>
                  </a:ext>
                </a:extLst>
              </a:tr>
              <a:tr h="162886">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Aktuell skattefordran</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0</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34</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27377934"/>
                  </a:ext>
                </a:extLst>
              </a:tr>
              <a:tr h="162886">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Övriga fordringar</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215</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5 159</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3515615223"/>
                  </a:ext>
                </a:extLst>
              </a:tr>
              <a:tr h="287798">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Förutbetalda kostnader och upplupna intäkter</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2 376</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1 478</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514458552"/>
                  </a:ext>
                </a:extLst>
              </a:tr>
              <a:tr h="162886">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9 979</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16 313</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3175328370"/>
                  </a:ext>
                </a:extLst>
              </a:tr>
              <a:tr h="162886">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Kassa och bank</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a:noFill/>
                    </a:lnB>
                    <a:solidFill>
                      <a:schemeClr val="tx2"/>
                    </a:solidFill>
                  </a:tcPr>
                </a:tc>
                <a:extLst>
                  <a:ext uri="{0D108BD9-81ED-4DB2-BD59-A6C34878D82A}">
                    <a16:rowId xmlns:a16="http://schemas.microsoft.com/office/drawing/2014/main" val="3250466158"/>
                  </a:ext>
                </a:extLst>
              </a:tr>
              <a:tr h="1713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Kassa och bank</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5073</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797</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817598761"/>
                  </a:ext>
                </a:extLst>
              </a:tr>
              <a:tr h="162886">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5073</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797</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166089026"/>
                  </a:ext>
                </a:extLst>
              </a:tr>
              <a:tr h="162886">
                <a:tc>
                  <a:txBody>
                    <a:bodyPr/>
                    <a:lstStyle/>
                    <a:p>
                      <a:pPr>
                        <a:lnSpc>
                          <a:spcPct val="107000"/>
                        </a:lnSpc>
                      </a:pPr>
                      <a:endParaRPr lang="sv-SE" sz="900" dirty="0">
                        <a:effectLst/>
                        <a:latin typeface="Roboto"/>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60629527"/>
                  </a:ext>
                </a:extLst>
              </a:tr>
              <a:tr h="162886">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Summa omsättningstillgångar</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15 092</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17 150</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869140846"/>
                  </a:ext>
                </a:extLst>
              </a:tr>
              <a:tr h="171380">
                <a:tc>
                  <a:txBody>
                    <a:bodyPr/>
                    <a:lstStyle/>
                    <a:p>
                      <a:pPr>
                        <a:lnSpc>
                          <a:spcPct val="107000"/>
                        </a:lnSpc>
                      </a:pPr>
                      <a:endParaRPr lang="sv-SE" sz="900" dirty="0">
                        <a:effectLst/>
                        <a:latin typeface="Roboto"/>
                        <a:cs typeface="Times New Roman" panose="02020603050405020304" pitchFamily="18" charset="0"/>
                      </a:endParaRPr>
                    </a:p>
                  </a:txBody>
                  <a:tcPr marL="34364" marR="34364"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1"/>
                      </a:solidFill>
                      <a:prstDash val="solid"/>
                      <a:round/>
                      <a:headEnd type="none" w="med" len="med"/>
                      <a:tailEnd type="none" w="med" len="med"/>
                    </a:lnB>
                    <a:solidFill>
                      <a:srgbClr val="D0CECE"/>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34364" marR="34364"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75684804"/>
                  </a:ext>
                </a:extLst>
              </a:tr>
              <a:tr h="343066">
                <a:tc>
                  <a:txBody>
                    <a:bodyPr/>
                    <a:lstStyle/>
                    <a:p>
                      <a:pPr>
                        <a:lnSpc>
                          <a:spcPct val="107000"/>
                        </a:lnSpc>
                        <a:spcAft>
                          <a:spcPts val="0"/>
                        </a:spcAft>
                      </a:pP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r>
                        <a:rPr lang="sv-SE" sz="1100" b="1" dirty="0">
                          <a:solidFill>
                            <a:srgbClr val="434343"/>
                          </a:solidFill>
                          <a:effectLst/>
                          <a:latin typeface="Montserrat"/>
                          <a:ea typeface="Times New Roman" panose="02020603050405020304" pitchFamily="18" charset="0"/>
                          <a:cs typeface="Times New Roman" panose="02020603050405020304" pitchFamily="18" charset="0"/>
                        </a:rPr>
                        <a:t>SUMMA TILLGÅNGAR</a:t>
                      </a:r>
                    </a:p>
                  </a:txBody>
                  <a:tcPr marL="34364" marR="34364"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1100"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1100"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16 246</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b">
                    <a:lnL>
                      <a:noFill/>
                    </a:lnL>
                    <a:lnR>
                      <a:noFill/>
                    </a:lnR>
                    <a:lnT w="12700" cap="flat" cmpd="sng" algn="ctr">
                      <a:solidFill>
                        <a:schemeClr val="tx1"/>
                      </a:solidFill>
                      <a:prstDash val="solid"/>
                      <a:round/>
                      <a:headEnd type="none" w="med" len="med"/>
                      <a:tailEnd type="none" w="med" len="med"/>
                    </a:lnT>
                    <a:lnB>
                      <a:noFill/>
                    </a:lnB>
                    <a:solidFill>
                      <a:srgbClr val="D0CECE"/>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18 041</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4364" marR="34364"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202781614"/>
                  </a:ext>
                </a:extLst>
              </a:tr>
            </a:tbl>
          </a:graphicData>
        </a:graphic>
      </p:graphicFrame>
    </p:spTree>
    <p:extLst>
      <p:ext uri="{BB962C8B-B14F-4D97-AF65-F5344CB8AC3E}">
        <p14:creationId xmlns:p14="http://schemas.microsoft.com/office/powerpoint/2010/main" val="366255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9" name="Shape 65">
            <a:extLst>
              <a:ext uri="{FF2B5EF4-FFF2-40B4-BE49-F238E27FC236}">
                <a16:creationId xmlns:a16="http://schemas.microsoft.com/office/drawing/2014/main" id="{A0779640-00CA-4E68-86C4-31CDEE94C0B7}"/>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sp>
        <p:nvSpPr>
          <p:cNvPr id="80" name="Shape 80"/>
          <p:cNvSpPr/>
          <p:nvPr/>
        </p:nvSpPr>
        <p:spPr>
          <a:xfrm rot="10800000">
            <a:off x="199044" y="125900"/>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1" name="Shape 81"/>
          <p:cNvSpPr/>
          <p:nvPr/>
        </p:nvSpPr>
        <p:spPr>
          <a:xfrm>
            <a:off x="4752744" y="149448"/>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4890977" y="125900"/>
            <a:ext cx="388717"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12</a:t>
            </a:fld>
            <a:endParaRPr sz="1200" dirty="0">
              <a:solidFill>
                <a:srgbClr val="FFFFFF"/>
              </a:solidFill>
            </a:endParaRPr>
          </a:p>
        </p:txBody>
      </p:sp>
      <p:sp>
        <p:nvSpPr>
          <p:cNvPr id="20" name="textruta 19">
            <a:extLst>
              <a:ext uri="{FF2B5EF4-FFF2-40B4-BE49-F238E27FC236}">
                <a16:creationId xmlns:a16="http://schemas.microsoft.com/office/drawing/2014/main" id="{9135D3AB-C4F3-498E-BD90-08CD278C4F3B}"/>
              </a:ext>
            </a:extLst>
          </p:cNvPr>
          <p:cNvSpPr txBox="1"/>
          <p:nvPr/>
        </p:nvSpPr>
        <p:spPr>
          <a:xfrm>
            <a:off x="384846" y="1473906"/>
            <a:ext cx="3210082" cy="523220"/>
          </a:xfrm>
          <a:prstGeom prst="rect">
            <a:avLst/>
          </a:prstGeom>
          <a:noFill/>
        </p:spPr>
        <p:txBody>
          <a:bodyPr wrap="square" rtlCol="0">
            <a:spAutoFit/>
          </a:bodyPr>
          <a:lstStyle/>
          <a:p>
            <a:r>
              <a:rPr lang="sv-SE" b="1" dirty="0">
                <a:latin typeface="Montserrat"/>
                <a:ea typeface="Montserrat"/>
                <a:cs typeface="Montserrat"/>
                <a:sym typeface="Montserrat"/>
              </a:rPr>
              <a:t>KONCERNENS BALANSRÄKNING</a:t>
            </a:r>
          </a:p>
          <a:p>
            <a:endParaRPr lang="sv-SE" dirty="0"/>
          </a:p>
        </p:txBody>
      </p:sp>
      <p:graphicFrame>
        <p:nvGraphicFramePr>
          <p:cNvPr id="7" name="Tabell 6">
            <a:extLst>
              <a:ext uri="{FF2B5EF4-FFF2-40B4-BE49-F238E27FC236}">
                <a16:creationId xmlns:a16="http://schemas.microsoft.com/office/drawing/2014/main" id="{E5EC0974-F749-4001-81A0-5DD11D1A85BB}"/>
              </a:ext>
            </a:extLst>
          </p:cNvPr>
          <p:cNvGraphicFramePr>
            <a:graphicFrameLocks noGrp="1"/>
          </p:cNvGraphicFramePr>
          <p:nvPr>
            <p:extLst>
              <p:ext uri="{D42A27DB-BD31-4B8C-83A1-F6EECF244321}">
                <p14:modId xmlns:p14="http://schemas.microsoft.com/office/powerpoint/2010/main" val="291459795"/>
              </p:ext>
            </p:extLst>
          </p:nvPr>
        </p:nvGraphicFramePr>
        <p:xfrm>
          <a:off x="411320" y="1997126"/>
          <a:ext cx="4843145" cy="4787837"/>
        </p:xfrm>
        <a:graphic>
          <a:graphicData uri="http://schemas.openxmlformats.org/drawingml/2006/table">
            <a:tbl>
              <a:tblPr firstRow="1" firstCol="1" bandRow="1"/>
              <a:tblGrid>
                <a:gridCol w="2595245">
                  <a:extLst>
                    <a:ext uri="{9D8B030D-6E8A-4147-A177-3AD203B41FA5}">
                      <a16:colId xmlns:a16="http://schemas.microsoft.com/office/drawing/2014/main" val="825697014"/>
                    </a:ext>
                  </a:extLst>
                </a:gridCol>
                <a:gridCol w="691515">
                  <a:extLst>
                    <a:ext uri="{9D8B030D-6E8A-4147-A177-3AD203B41FA5}">
                      <a16:colId xmlns:a16="http://schemas.microsoft.com/office/drawing/2014/main" val="1186016094"/>
                    </a:ext>
                  </a:extLst>
                </a:gridCol>
                <a:gridCol w="778510">
                  <a:extLst>
                    <a:ext uri="{9D8B030D-6E8A-4147-A177-3AD203B41FA5}">
                      <a16:colId xmlns:a16="http://schemas.microsoft.com/office/drawing/2014/main" val="119603353"/>
                    </a:ext>
                  </a:extLst>
                </a:gridCol>
                <a:gridCol w="777875">
                  <a:extLst>
                    <a:ext uri="{9D8B030D-6E8A-4147-A177-3AD203B41FA5}">
                      <a16:colId xmlns:a16="http://schemas.microsoft.com/office/drawing/2014/main" val="2668843694"/>
                    </a:ext>
                  </a:extLst>
                </a:gridCol>
              </a:tblGrid>
              <a:tr h="321441">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EGET KAPITAL OCH SKULDER</a:t>
                      </a:r>
                      <a:br>
                        <a:rPr lang="sv-SE" sz="1000" b="1" dirty="0">
                          <a:solidFill>
                            <a:srgbClr val="434343"/>
                          </a:solidFill>
                          <a:effectLst/>
                          <a:latin typeface="Roboto"/>
                          <a:ea typeface="Times New Roman" panose="02020603050405020304" pitchFamily="18" charset="0"/>
                          <a:cs typeface="Times New Roman" panose="02020603050405020304" pitchFamily="18" charset="0"/>
                        </a:rPr>
                      </a:br>
                      <a:endParaRPr lang="sv-SE" sz="1000" dirty="0">
                        <a:solidFill>
                          <a:srgbClr val="434343"/>
                        </a:solidFill>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2018-03-31</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2017-12-31</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315801947"/>
                  </a:ext>
                </a:extLst>
              </a:tr>
              <a:tr h="1828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332018367"/>
                  </a:ext>
                </a:extLst>
              </a:tr>
              <a:tr h="20574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Eget 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3060188080"/>
                  </a:ext>
                </a:extLst>
              </a:tr>
              <a:tr h="1828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Aktiekapital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788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788</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4132612201"/>
                  </a:ext>
                </a:extLst>
              </a:tr>
              <a:tr h="1828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Övrigt tillskjutet 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5460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5460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3111943908"/>
                  </a:ext>
                </a:extLst>
              </a:tr>
              <a:tr h="3225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Annat eget kapital inklusive periodens resultat</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960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476</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979055479"/>
                  </a:ext>
                </a:extLst>
              </a:tr>
              <a:tr h="18288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eget kapital, koncern</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7 208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6 724</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880304731"/>
                  </a:ext>
                </a:extLst>
              </a:tr>
              <a:tr h="1828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584013282"/>
                  </a:ext>
                </a:extLst>
              </a:tr>
              <a:tr h="20574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Långfristiga 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685899245"/>
                  </a:ext>
                </a:extLst>
              </a:tr>
              <a:tr h="19177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Skulder till kreditinstitut</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280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320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124414607"/>
                  </a:ext>
                </a:extLst>
              </a:tr>
              <a:tr h="18288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långfristiga 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280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320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307720383"/>
                  </a:ext>
                </a:extLst>
              </a:tr>
              <a:tr h="182880">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2403141053"/>
                  </a:ext>
                </a:extLst>
              </a:tr>
              <a:tr h="205740">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Kortfristiga skulder</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855784532"/>
                  </a:ext>
                </a:extLst>
              </a:tr>
              <a:tr h="182880">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Skulder till kreditinstitut</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160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160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4164342622"/>
                  </a:ext>
                </a:extLst>
              </a:tr>
              <a:tr h="182880">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Förskott från kunder</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341082454"/>
                  </a:ext>
                </a:extLst>
              </a:tr>
              <a:tr h="182880">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Leverantörsskulder</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4 751</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5 473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413613017"/>
                  </a:ext>
                </a:extLst>
              </a:tr>
              <a:tr h="182880">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Aktuell skatteskuld</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143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336419055"/>
                  </a:ext>
                </a:extLst>
              </a:tr>
              <a:tr h="182880">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Övriga skulder</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1472</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1738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08193705"/>
                  </a:ext>
                </a:extLst>
              </a:tr>
              <a:tr h="32258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Upplupna kostnader och förutbetalda intäkter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2 219</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3 613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959476901"/>
                  </a:ext>
                </a:extLst>
              </a:tr>
              <a:tr h="18288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kortfristiga 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8 758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10 997</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770639655"/>
                  </a:ext>
                </a:extLst>
              </a:tr>
              <a:tr h="19177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85075468"/>
                  </a:ext>
                </a:extLst>
              </a:tr>
              <a:tr h="322580">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SUMMA EGET KAPITAL OCH SKULDER</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1100"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16 246</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18 041</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3044446457"/>
                  </a:ext>
                </a:extLst>
              </a:tr>
            </a:tbl>
          </a:graphicData>
        </a:graphic>
      </p:graphicFrame>
    </p:spTree>
    <p:extLst>
      <p:ext uri="{BB962C8B-B14F-4D97-AF65-F5344CB8AC3E}">
        <p14:creationId xmlns:p14="http://schemas.microsoft.com/office/powerpoint/2010/main" val="131316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10" name="Shape 65">
            <a:extLst>
              <a:ext uri="{FF2B5EF4-FFF2-40B4-BE49-F238E27FC236}">
                <a16:creationId xmlns:a16="http://schemas.microsoft.com/office/drawing/2014/main" id="{C3F1A61C-7CC2-4149-B8F7-A882A0077B55}"/>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sp>
        <p:nvSpPr>
          <p:cNvPr id="80" name="Shape 80"/>
          <p:cNvSpPr/>
          <p:nvPr/>
        </p:nvSpPr>
        <p:spPr>
          <a:xfrm rot="10800000">
            <a:off x="199044" y="125900"/>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1" name="Shape 81"/>
          <p:cNvSpPr/>
          <p:nvPr/>
        </p:nvSpPr>
        <p:spPr>
          <a:xfrm>
            <a:off x="4752744" y="149448"/>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4869712" y="125900"/>
            <a:ext cx="409982"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13</a:t>
            </a:fld>
            <a:endParaRPr sz="1200" dirty="0">
              <a:solidFill>
                <a:srgbClr val="FFFFFF"/>
              </a:solidFill>
            </a:endParaRPr>
          </a:p>
        </p:txBody>
      </p:sp>
      <p:sp>
        <p:nvSpPr>
          <p:cNvPr id="20" name="textruta 19">
            <a:extLst>
              <a:ext uri="{FF2B5EF4-FFF2-40B4-BE49-F238E27FC236}">
                <a16:creationId xmlns:a16="http://schemas.microsoft.com/office/drawing/2014/main" id="{9135D3AB-C4F3-498E-BD90-08CD278C4F3B}"/>
              </a:ext>
            </a:extLst>
          </p:cNvPr>
          <p:cNvSpPr txBox="1"/>
          <p:nvPr/>
        </p:nvSpPr>
        <p:spPr>
          <a:xfrm>
            <a:off x="334885" y="1452097"/>
            <a:ext cx="3210082" cy="523220"/>
          </a:xfrm>
          <a:prstGeom prst="rect">
            <a:avLst/>
          </a:prstGeom>
          <a:noFill/>
        </p:spPr>
        <p:txBody>
          <a:bodyPr wrap="square" rtlCol="0">
            <a:spAutoFit/>
          </a:bodyPr>
          <a:lstStyle/>
          <a:p>
            <a:r>
              <a:rPr lang="sv-SE" b="1" dirty="0">
                <a:latin typeface="Montserrat"/>
                <a:ea typeface="Montserrat"/>
                <a:cs typeface="Montserrat"/>
                <a:sym typeface="Montserrat"/>
              </a:rPr>
              <a:t>MODERBOLAGETS RESULTATRÄKNING</a:t>
            </a:r>
          </a:p>
          <a:p>
            <a:endParaRPr lang="sv-SE" dirty="0"/>
          </a:p>
        </p:txBody>
      </p:sp>
      <p:graphicFrame>
        <p:nvGraphicFramePr>
          <p:cNvPr id="9" name="Tabell 8">
            <a:extLst>
              <a:ext uri="{FF2B5EF4-FFF2-40B4-BE49-F238E27FC236}">
                <a16:creationId xmlns:a16="http://schemas.microsoft.com/office/drawing/2014/main" id="{80E15C86-B8A1-4091-874B-19AAF9AC4649}"/>
              </a:ext>
            </a:extLst>
          </p:cNvPr>
          <p:cNvGraphicFramePr>
            <a:graphicFrameLocks noGrp="1"/>
          </p:cNvGraphicFramePr>
          <p:nvPr>
            <p:extLst>
              <p:ext uri="{D42A27DB-BD31-4B8C-83A1-F6EECF244321}">
                <p14:modId xmlns:p14="http://schemas.microsoft.com/office/powerpoint/2010/main" val="4132337335"/>
              </p:ext>
            </p:extLst>
          </p:nvPr>
        </p:nvGraphicFramePr>
        <p:xfrm>
          <a:off x="384847" y="1840415"/>
          <a:ext cx="4946056" cy="5157018"/>
        </p:xfrm>
        <a:graphic>
          <a:graphicData uri="http://schemas.openxmlformats.org/drawingml/2006/table">
            <a:tbl>
              <a:tblPr firstRow="1" firstCol="1" bandRow="1"/>
              <a:tblGrid>
                <a:gridCol w="2561072">
                  <a:extLst>
                    <a:ext uri="{9D8B030D-6E8A-4147-A177-3AD203B41FA5}">
                      <a16:colId xmlns:a16="http://schemas.microsoft.com/office/drawing/2014/main" val="2929269216"/>
                    </a:ext>
                  </a:extLst>
                </a:gridCol>
                <a:gridCol w="729556">
                  <a:extLst>
                    <a:ext uri="{9D8B030D-6E8A-4147-A177-3AD203B41FA5}">
                      <a16:colId xmlns:a16="http://schemas.microsoft.com/office/drawing/2014/main" val="3138334872"/>
                    </a:ext>
                  </a:extLst>
                </a:gridCol>
                <a:gridCol w="712538">
                  <a:extLst>
                    <a:ext uri="{9D8B030D-6E8A-4147-A177-3AD203B41FA5}">
                      <a16:colId xmlns:a16="http://schemas.microsoft.com/office/drawing/2014/main" val="3086547330"/>
                    </a:ext>
                  </a:extLst>
                </a:gridCol>
                <a:gridCol w="942890">
                  <a:extLst>
                    <a:ext uri="{9D8B030D-6E8A-4147-A177-3AD203B41FA5}">
                      <a16:colId xmlns:a16="http://schemas.microsoft.com/office/drawing/2014/main" val="693748898"/>
                    </a:ext>
                  </a:extLst>
                </a:gridCol>
              </a:tblGrid>
              <a:tr h="347330">
                <a:tc>
                  <a:txBody>
                    <a:bodyPr/>
                    <a:lstStyle/>
                    <a:p>
                      <a:pPr algn="l">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ALLA BELOPP I TKR</a:t>
                      </a:r>
                      <a:br>
                        <a:rPr lang="sv-SE" sz="1100" b="1" dirty="0">
                          <a:solidFill>
                            <a:srgbClr val="000000"/>
                          </a:solidFill>
                          <a:effectLst/>
                          <a:latin typeface="Montserrat"/>
                          <a:ea typeface="Times New Roman" panose="02020603050405020304" pitchFamily="18" charset="0"/>
                          <a:cs typeface="Times New Roman" panose="02020603050405020304" pitchFamily="18" charset="0"/>
                        </a:rPr>
                      </a:br>
                      <a:endParaRPr lang="sv-SE" sz="1100"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FÖRSTA KVARTALET</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90526" marR="90526" marT="45263" marB="45263"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sv-SE"/>
                    </a:p>
                  </a:txBody>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12 MÅNADER</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520621"/>
                  </a:ext>
                </a:extLst>
              </a:tr>
              <a:tr h="184393">
                <a:tc>
                  <a:txBody>
                    <a:bodyPr/>
                    <a:lstStyle/>
                    <a:p>
                      <a:pPr algn="l">
                        <a:lnSpc>
                          <a:spcPct val="107000"/>
                        </a:lnSpc>
                      </a:pPr>
                      <a:endParaRPr lang="sv-SE" sz="1000" dirty="0">
                        <a:effectLst/>
                        <a:latin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sv-S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1256569195"/>
                  </a:ext>
                </a:extLst>
              </a:tr>
              <a:tr h="166942">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Rörelsens intäkter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050890798"/>
                  </a:ext>
                </a:extLst>
              </a:tr>
              <a:tr h="166942">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Nettoomsättning</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Calibri" panose="020F0502020204030204" pitchFamily="34" charset="0"/>
                          <a:cs typeface="Calibri" panose="020F0502020204030204" pitchFamily="34" charset="0"/>
                        </a:rPr>
                        <a:t>155</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Calibri" panose="020F0502020204030204" pitchFamily="34"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Calibri" panose="020F0502020204030204" pitchFamily="34"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1996115798"/>
                  </a:ext>
                </a:extLst>
              </a:tr>
              <a:tr h="294963">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a:t>
                      </a:r>
                      <a:r>
                        <a:rPr lang="sv-SE" sz="900" b="1" dirty="0">
                          <a:solidFill>
                            <a:srgbClr val="000000"/>
                          </a:solidFill>
                          <a:effectLst/>
                          <a:latin typeface="Roboto"/>
                          <a:ea typeface="Times New Roman" panose="02020603050405020304" pitchFamily="18" charset="0"/>
                          <a:cs typeface="Calibri" panose="020F0502020204030204" pitchFamily="34" charset="0"/>
                        </a:rPr>
                        <a:t>rörelsens intäkter</a:t>
                      </a:r>
                      <a:endParaRPr lang="sv-SE" sz="900" b="1" dirty="0">
                        <a:effectLst/>
                        <a:latin typeface="Roboto"/>
                        <a:ea typeface="Calibri" panose="020F0502020204030204" pitchFamily="34" charset="0"/>
                        <a:cs typeface="Times New Roman" panose="02020603050405020304" pitchFamily="18" charset="0"/>
                      </a:endParaRPr>
                    </a:p>
                    <a:p>
                      <a:pPr algn="l">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155</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000" dirty="0">
                          <a:effectLst/>
                          <a:latin typeface="Roboto"/>
                          <a:ea typeface="Calibri" panose="020F0502020204030204" pitchFamily="34" charset="0"/>
                          <a:cs typeface="Times New Roman" panose="02020603050405020304" pitchFamily="18" charset="0"/>
                        </a:rPr>
                        <a:t>0</a:t>
                      </a: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000" dirty="0">
                          <a:effectLst/>
                          <a:latin typeface="Roboto"/>
                          <a:ea typeface="Calibri" panose="020F0502020204030204" pitchFamily="34" charset="0"/>
                          <a:cs typeface="Times New Roman" panose="02020603050405020304" pitchFamily="18" charset="0"/>
                        </a:rPr>
                        <a:t>0</a:t>
                      </a: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1417854219"/>
                  </a:ext>
                </a:extLst>
              </a:tr>
              <a:tr h="141901">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2478039369"/>
                  </a:ext>
                </a:extLst>
              </a:tr>
              <a:tr h="166942">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Rörelsens kostnader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2307532023"/>
                  </a:ext>
                </a:extLst>
              </a:tr>
              <a:tr h="166942">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Övriga externa kostnader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-184</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-396</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27117825"/>
                  </a:ext>
                </a:extLst>
              </a:tr>
              <a:tr h="166942">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Personalkostnader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-151</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1000" dirty="0">
                          <a:effectLst/>
                          <a:latin typeface="Roboto"/>
                          <a:ea typeface="Calibri" panose="020F0502020204030204" pitchFamily="34" charset="0"/>
                          <a:cs typeface="Times New Roman" panose="02020603050405020304" pitchFamily="18" charset="0"/>
                        </a:rPr>
                        <a:t>0</a:t>
                      </a: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015537539"/>
                  </a:ext>
                </a:extLst>
              </a:tr>
              <a:tr h="166942">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a:t>
                      </a:r>
                      <a:r>
                        <a:rPr lang="sv-SE" sz="900" b="1" dirty="0">
                          <a:solidFill>
                            <a:srgbClr val="000000"/>
                          </a:solidFill>
                          <a:effectLst/>
                          <a:latin typeface="Roboto"/>
                          <a:ea typeface="Times New Roman" panose="02020603050405020304" pitchFamily="18" charset="0"/>
                          <a:cs typeface="Calibri" panose="020F0502020204030204" pitchFamily="34" charset="0"/>
                        </a:rPr>
                        <a:t>rörelsens kostnader</a:t>
                      </a:r>
                      <a:endParaRPr lang="sv-SE" sz="900" b="1" dirty="0">
                        <a:effectLst/>
                        <a:latin typeface="Roboto"/>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-335</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-396</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722719503"/>
                  </a:ext>
                </a:extLst>
              </a:tr>
              <a:tr h="166942">
                <a:tc>
                  <a:txBody>
                    <a:bodyPr/>
                    <a:lstStyle/>
                    <a:p>
                      <a:pPr algn="l">
                        <a:lnSpc>
                          <a:spcPct val="107000"/>
                        </a:lnSpc>
                      </a:pPr>
                      <a:endParaRPr lang="sv-SE" sz="1000" dirty="0">
                        <a:effectLst/>
                        <a:latin typeface="Roboto"/>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3020079195"/>
                  </a:ext>
                </a:extLst>
              </a:tr>
              <a:tr h="174519">
                <a:tc>
                  <a:txBody>
                    <a:bodyPr/>
                    <a:lstStyle/>
                    <a:p>
                      <a:pPr algn="l">
                        <a:lnSpc>
                          <a:spcPct val="107000"/>
                        </a:lnSpc>
                        <a:spcAft>
                          <a:spcPts val="0"/>
                        </a:spcAft>
                      </a:pPr>
                      <a:r>
                        <a:rPr lang="sv-SE" sz="1000" b="1" dirty="0">
                          <a:solidFill>
                            <a:srgbClr val="000000"/>
                          </a:solidFill>
                          <a:effectLst/>
                          <a:latin typeface="Roboto"/>
                          <a:ea typeface="Times New Roman" panose="02020603050405020304" pitchFamily="18" charset="0"/>
                          <a:cs typeface="Calibri" panose="020F0502020204030204" pitchFamily="34" charset="0"/>
                        </a:rPr>
                        <a:t>Rörelseresultat</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-180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-649</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493031873"/>
                  </a:ext>
                </a:extLst>
              </a:tr>
              <a:tr h="166942">
                <a:tc>
                  <a:txBody>
                    <a:bodyPr/>
                    <a:lstStyle/>
                    <a:p>
                      <a:pPr algn="l">
                        <a:lnSpc>
                          <a:spcPct val="107000"/>
                        </a:lnSpc>
                      </a:pPr>
                      <a:endParaRPr lang="sv-SE" sz="1000" dirty="0">
                        <a:effectLst/>
                        <a:latin typeface="Roboto"/>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265051509"/>
                  </a:ext>
                </a:extLst>
              </a:tr>
              <a:tr h="166942">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Resultat från finansiella poster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1736068315"/>
                  </a:ext>
                </a:extLst>
              </a:tr>
              <a:tr h="175288">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Räntekostnader och liknande resultatposter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-253</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567682786"/>
                  </a:ext>
                </a:extLst>
              </a:tr>
              <a:tr h="166942">
                <a:tc>
                  <a:txBody>
                    <a:bodyPr/>
                    <a:lstStyle/>
                    <a:p>
                      <a:pPr algn="l">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från finansiella poster</a:t>
                      </a:r>
                      <a:endParaRPr lang="sv-SE" sz="1000" b="1"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-13</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-14</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-284</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4242947553"/>
                  </a:ext>
                </a:extLst>
              </a:tr>
              <a:tr h="166942">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72446957"/>
                  </a:ext>
                </a:extLst>
              </a:tr>
              <a:tr h="183635">
                <a:tc>
                  <a:txBody>
                    <a:bodyPr/>
                    <a:lstStyle/>
                    <a:p>
                      <a:pPr algn="l">
                        <a:lnSpc>
                          <a:spcPct val="107000"/>
                        </a:lnSpc>
                        <a:spcAft>
                          <a:spcPts val="0"/>
                        </a:spcAft>
                      </a:pPr>
                      <a:r>
                        <a:rPr lang="sv-SE" sz="1000" b="1" dirty="0">
                          <a:solidFill>
                            <a:srgbClr val="000000"/>
                          </a:solidFill>
                          <a:effectLst/>
                          <a:latin typeface="Roboto"/>
                          <a:ea typeface="Times New Roman" panose="02020603050405020304" pitchFamily="18" charset="0"/>
                          <a:cs typeface="Calibri" panose="020F0502020204030204" pitchFamily="34" charset="0"/>
                        </a:rPr>
                        <a:t>Resultat efter finansiella poster</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-180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-649</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3759711873"/>
                  </a:ext>
                </a:extLst>
              </a:tr>
              <a:tr h="166942">
                <a:tc>
                  <a:txBody>
                    <a:bodyPr/>
                    <a:lstStyle/>
                    <a:p>
                      <a:pPr algn="l">
                        <a:lnSpc>
                          <a:spcPct val="107000"/>
                        </a:lnSpc>
                      </a:pPr>
                      <a:endParaRPr lang="sv-SE" sz="1000" dirty="0">
                        <a:effectLst/>
                        <a:latin typeface="Roboto"/>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Calibri" panose="020F0502020204030204" pitchFamily="34" charset="0"/>
                        </a:rPr>
                        <a:t> </a:t>
                      </a:r>
                      <a:endParaRPr lang="sv-SE" sz="100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tc>
                  <a:txBody>
                    <a:bodyPr/>
                    <a:lstStyle/>
                    <a:p>
                      <a:pPr algn="l">
                        <a:lnSpc>
                          <a:spcPct val="107000"/>
                        </a:lnSpc>
                      </a:pPr>
                      <a:endParaRPr lang="sv-SE" sz="1000" dirty="0">
                        <a:effectLst/>
                        <a:latin typeface="Roboto"/>
                        <a:cs typeface="Times New Roman" panose="02020603050405020304" pitchFamily="18" charset="0"/>
                      </a:endParaRPr>
                    </a:p>
                  </a:txBody>
                  <a:tcPr marL="38953" marR="38953"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 </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a:noFill/>
                    </a:lnB>
                    <a:solidFill>
                      <a:schemeClr val="tx2">
                        <a:lumMod val="90000"/>
                      </a:schemeClr>
                    </a:solidFill>
                  </a:tcPr>
                </a:tc>
                <a:extLst>
                  <a:ext uri="{0D108BD9-81ED-4DB2-BD59-A6C34878D82A}">
                    <a16:rowId xmlns:a16="http://schemas.microsoft.com/office/drawing/2014/main" val="40953087"/>
                  </a:ext>
                </a:extLst>
              </a:tr>
              <a:tr h="166942">
                <a:tc>
                  <a:txBody>
                    <a:bodyPr/>
                    <a:lstStyle/>
                    <a:p>
                      <a:pPr algn="l">
                        <a:lnSpc>
                          <a:spcPct val="107000"/>
                        </a:lnSpc>
                        <a:spcAft>
                          <a:spcPts val="0"/>
                        </a:spcAft>
                      </a:pPr>
                      <a:r>
                        <a:rPr lang="sv-SE" sz="900" b="1" dirty="0">
                          <a:effectLst/>
                          <a:latin typeface="Roboto"/>
                          <a:ea typeface="Calibri" panose="020F0502020204030204" pitchFamily="34" charset="0"/>
                          <a:cs typeface="Times New Roman" panose="02020603050405020304" pitchFamily="18" charset="0"/>
                        </a:rPr>
                        <a:t>Bokslutsdispositioner</a:t>
                      </a:r>
                    </a:p>
                  </a:txBody>
                  <a:tcPr marL="38953" marR="38953" marT="0" marB="0" anchor="ctr">
                    <a:lnL>
                      <a:noFill/>
                    </a:lnL>
                    <a:lnR>
                      <a:noFill/>
                    </a:lnR>
                    <a:lnT>
                      <a:noFill/>
                    </a:lnT>
                    <a:lnB w="6350" cap="flat" cmpd="sng" algn="ctr">
                      <a:noFill/>
                      <a:prstDash val="solid"/>
                      <a:round/>
                      <a:headEnd type="none" w="med" len="med"/>
                      <a:tailEnd type="none" w="med" len="med"/>
                    </a:lnB>
                    <a:solidFill>
                      <a:schemeClr val="tx2"/>
                    </a:solidFill>
                  </a:tcPr>
                </a:tc>
                <a:tc>
                  <a:txBody>
                    <a:bodyPr/>
                    <a:lstStyle/>
                    <a:p>
                      <a:pPr algn="r">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6350" cap="flat" cmpd="sng" algn="ctr">
                      <a:no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6350" cap="flat" cmpd="sng" algn="ctr">
                      <a:noFill/>
                      <a:prstDash val="solid"/>
                      <a:round/>
                      <a:headEnd type="none" w="med" len="med"/>
                      <a:tailEnd type="none" w="med" len="med"/>
                    </a:lnB>
                    <a:solidFill>
                      <a:schemeClr val="tx2"/>
                    </a:solidFill>
                  </a:tcPr>
                </a:tc>
                <a:tc>
                  <a:txBody>
                    <a:bodyPr/>
                    <a:lstStyle/>
                    <a:p>
                      <a:pPr algn="r">
                        <a:lnSpc>
                          <a:spcPct val="107000"/>
                        </a:lnSpc>
                        <a:spcAft>
                          <a:spcPts val="0"/>
                        </a:spcAft>
                      </a:pP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6350" cap="flat" cmpd="sng" algn="ctr">
                      <a:no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1136411680"/>
                  </a:ext>
                </a:extLst>
              </a:tr>
              <a:tr h="166942">
                <a:tc>
                  <a:txBody>
                    <a:bodyPr/>
                    <a:lstStyle/>
                    <a:p>
                      <a:pPr algn="l">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Erhållna koncernbidrag</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Calibri" panose="020F0502020204030204" pitchFamily="34" charset="0"/>
                        </a:rPr>
                        <a:t>236</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269947385"/>
                  </a:ext>
                </a:extLst>
              </a:tr>
              <a:tr h="691515">
                <a:tc>
                  <a:txBody>
                    <a:bodyPr/>
                    <a:lstStyle/>
                    <a:p>
                      <a:pPr algn="l">
                        <a:lnSpc>
                          <a:spcPct val="107000"/>
                        </a:lnSpc>
                        <a:spcAft>
                          <a:spcPts val="0"/>
                        </a:spcAft>
                      </a:pPr>
                      <a:br>
                        <a:rPr lang="sv-SE" sz="1800" b="1" dirty="0">
                          <a:solidFill>
                            <a:srgbClr val="000000"/>
                          </a:solidFill>
                          <a:effectLst/>
                          <a:latin typeface="Roboto"/>
                          <a:ea typeface="Times New Roman" panose="02020603050405020304" pitchFamily="18" charset="0"/>
                          <a:cs typeface="Calibri" panose="020F0502020204030204" pitchFamily="34" charset="0"/>
                        </a:rPr>
                      </a:br>
                      <a:r>
                        <a:rPr lang="sv-SE" sz="1000" b="1" dirty="0">
                          <a:solidFill>
                            <a:srgbClr val="000000"/>
                          </a:solidFill>
                          <a:effectLst/>
                          <a:latin typeface="Roboto"/>
                          <a:ea typeface="Times New Roman" panose="02020603050405020304" pitchFamily="18" charset="0"/>
                          <a:cs typeface="Calibri" panose="020F0502020204030204" pitchFamily="34" charset="0"/>
                        </a:rPr>
                        <a:t>Resultat före skatt</a:t>
                      </a:r>
                      <a:br>
                        <a:rPr lang="sv-SE" sz="1000" b="1" dirty="0">
                          <a:solidFill>
                            <a:srgbClr val="000000"/>
                          </a:solidFill>
                          <a:effectLst/>
                          <a:latin typeface="Roboto"/>
                          <a:ea typeface="Times New Roman" panose="02020603050405020304" pitchFamily="18" charset="0"/>
                          <a:cs typeface="Calibri" panose="020F0502020204030204" pitchFamily="34" charset="0"/>
                        </a:rPr>
                      </a:br>
                      <a:endParaRPr lang="sv-SE" sz="1600" b="1" dirty="0">
                        <a:solidFill>
                          <a:srgbClr val="000000"/>
                        </a:solidFill>
                        <a:effectLst/>
                        <a:latin typeface="Roboto"/>
                        <a:ea typeface="Times New Roman" panose="02020603050405020304" pitchFamily="18"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Calibri" panose="020F0502020204030204" pitchFamily="34" charset="0"/>
                          <a:cs typeface="Calibri" panose="020F0502020204030204" pitchFamily="34" charset="0"/>
                        </a:rPr>
                        <a:t>-180</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-1</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Calibri" panose="020F0502020204030204" pitchFamily="34" charset="0"/>
                        </a:rPr>
                        <a:t>-413</a:t>
                      </a:r>
                      <a:endParaRPr lang="sv-SE" sz="1000" dirty="0">
                        <a:effectLst/>
                        <a:latin typeface="Roboto"/>
                        <a:ea typeface="Calibri" panose="020F0502020204030204" pitchFamily="34" charset="0"/>
                        <a:cs typeface="Times New Roman" panose="02020603050405020304" pitchFamily="18" charset="0"/>
                      </a:endParaRPr>
                    </a:p>
                  </a:txBody>
                  <a:tcPr marL="38953" marR="38953" marT="0" marB="0" anchor="ctr">
                    <a:lnL>
                      <a:noFill/>
                    </a:lnL>
                    <a:lnR>
                      <a:noFill/>
                    </a:lnR>
                    <a:lnT w="12700" cap="flat" cmpd="sng" algn="ctr">
                      <a:solidFill>
                        <a:schemeClr val="tx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245244602"/>
                  </a:ext>
                </a:extLst>
              </a:tr>
              <a:tr h="347330">
                <a:tc>
                  <a:txBody>
                    <a:bodyPr/>
                    <a:lstStyle/>
                    <a:p>
                      <a:pPr algn="l">
                        <a:lnSpc>
                          <a:spcPct val="107000"/>
                        </a:lnSpc>
                        <a:spcAft>
                          <a:spcPts val="0"/>
                        </a:spcAft>
                      </a:pPr>
                      <a:br>
                        <a:rPr lang="sv-SE" sz="1100" b="1" dirty="0">
                          <a:solidFill>
                            <a:srgbClr val="000000"/>
                          </a:solidFill>
                          <a:effectLst/>
                          <a:latin typeface="Montserrat"/>
                          <a:ea typeface="Calibri" panose="020F0502020204030204" pitchFamily="34" charset="0"/>
                          <a:cs typeface="Calibri" panose="020F0502020204030204" pitchFamily="34" charset="0"/>
                        </a:rPr>
                      </a:br>
                      <a:r>
                        <a:rPr lang="sv-SE" sz="1100" b="1" dirty="0">
                          <a:solidFill>
                            <a:srgbClr val="434343"/>
                          </a:solidFill>
                          <a:effectLst/>
                          <a:latin typeface="Montserrat"/>
                          <a:ea typeface="Calibri" panose="020F0502020204030204" pitchFamily="34" charset="0"/>
                          <a:cs typeface="Calibri" panose="020F0502020204030204" pitchFamily="34" charset="0"/>
                        </a:rPr>
                        <a:t>Periodens resultat</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000000"/>
                          </a:solidFill>
                          <a:effectLst/>
                          <a:latin typeface="Montserrat"/>
                          <a:ea typeface="Times New Roman" panose="02020603050405020304" pitchFamily="18" charset="0"/>
                          <a:cs typeface="Calibri" panose="020F0502020204030204" pitchFamily="34" charset="0"/>
                        </a:rPr>
                        <a:t>-180</a:t>
                      </a:r>
                      <a:endParaRPr lang="sv-SE" sz="1100" b="1"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100" b="1" dirty="0">
                          <a:solidFill>
                            <a:srgbClr val="000000"/>
                          </a:solidFill>
                          <a:effectLst/>
                          <a:latin typeface="Montserrat"/>
                          <a:ea typeface="Times New Roman" panose="02020603050405020304" pitchFamily="18" charset="0"/>
                          <a:cs typeface="Calibri" panose="020F0502020204030204" pitchFamily="34" charset="0"/>
                        </a:rPr>
                        <a:t>-1</a:t>
                      </a:r>
                      <a:endParaRPr lang="sv-SE" sz="1100" b="1"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000000"/>
                          </a:solidFill>
                          <a:effectLst/>
                          <a:latin typeface="Montserrat"/>
                          <a:ea typeface="Times New Roman" panose="02020603050405020304" pitchFamily="18" charset="0"/>
                          <a:cs typeface="Calibri" panose="020F0502020204030204" pitchFamily="34" charset="0"/>
                        </a:rPr>
                        <a:t>-413</a:t>
                      </a:r>
                      <a:endParaRPr lang="sv-SE" sz="1100" b="1"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497143905"/>
                  </a:ext>
                </a:extLst>
              </a:tr>
              <a:tr h="169735">
                <a:tc>
                  <a:txBody>
                    <a:bodyPr/>
                    <a:lstStyle/>
                    <a:p>
                      <a:pPr algn="l">
                        <a:lnSpc>
                          <a:spcPct val="107000"/>
                        </a:lnSpc>
                        <a:spcAft>
                          <a:spcPts val="0"/>
                        </a:spcAft>
                      </a:pPr>
                      <a:endParaRPr lang="sv-SE" sz="1100"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635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endParaRPr lang="sv-SE" sz="1100"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6350" cap="flat" cmpd="sng" algn="ctr">
                      <a:no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endParaRPr lang="sv-SE" sz="1100"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6350" cap="flat" cmpd="sng" algn="ctr">
                      <a:noFill/>
                      <a:prstDash val="solid"/>
                      <a:round/>
                      <a:headEnd type="none" w="med" len="med"/>
                      <a:tailEnd type="none" w="med" len="med"/>
                    </a:lnT>
                    <a:lnB>
                      <a:noFill/>
                    </a:lnB>
                    <a:solidFill>
                      <a:schemeClr val="tx2"/>
                    </a:solidFill>
                  </a:tcPr>
                </a:tc>
                <a:tc>
                  <a:txBody>
                    <a:bodyPr/>
                    <a:lstStyle/>
                    <a:p>
                      <a:pPr algn="r">
                        <a:lnSpc>
                          <a:spcPct val="107000"/>
                        </a:lnSpc>
                        <a:spcAft>
                          <a:spcPts val="0"/>
                        </a:spcAft>
                      </a:pPr>
                      <a:endParaRPr lang="sv-SE" sz="1100" dirty="0">
                        <a:effectLst/>
                        <a:latin typeface="Montserrat"/>
                        <a:ea typeface="Calibri" panose="020F0502020204030204" pitchFamily="34" charset="0"/>
                        <a:cs typeface="Times New Roman" panose="02020603050405020304" pitchFamily="18" charset="0"/>
                      </a:endParaRPr>
                    </a:p>
                  </a:txBody>
                  <a:tcPr marL="38953" marR="38953" marT="0" marB="0" anchor="b">
                    <a:lnL>
                      <a:noFill/>
                    </a:lnL>
                    <a:lnR>
                      <a:noFill/>
                    </a:lnR>
                    <a:lnT w="6350" cap="flat" cmpd="sng" algn="ctr">
                      <a:no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3286332051"/>
                  </a:ext>
                </a:extLst>
              </a:tr>
            </a:tbl>
          </a:graphicData>
        </a:graphic>
      </p:graphicFrame>
    </p:spTree>
    <p:extLst>
      <p:ext uri="{BB962C8B-B14F-4D97-AF65-F5344CB8AC3E}">
        <p14:creationId xmlns:p14="http://schemas.microsoft.com/office/powerpoint/2010/main" val="400479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9" name="Shape 65">
            <a:extLst>
              <a:ext uri="{FF2B5EF4-FFF2-40B4-BE49-F238E27FC236}">
                <a16:creationId xmlns:a16="http://schemas.microsoft.com/office/drawing/2014/main" id="{00506FC5-F0F2-4799-9910-2A4EA1D6023C}"/>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sp>
        <p:nvSpPr>
          <p:cNvPr id="80" name="Shape 80"/>
          <p:cNvSpPr/>
          <p:nvPr/>
        </p:nvSpPr>
        <p:spPr>
          <a:xfrm rot="10800000">
            <a:off x="209677" y="149448"/>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1" name="Shape 81"/>
          <p:cNvSpPr/>
          <p:nvPr/>
        </p:nvSpPr>
        <p:spPr>
          <a:xfrm>
            <a:off x="4752744" y="149448"/>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4859079" y="125900"/>
            <a:ext cx="420615"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14</a:t>
            </a:fld>
            <a:endParaRPr sz="1200" dirty="0">
              <a:solidFill>
                <a:srgbClr val="FFFFFF"/>
              </a:solidFill>
            </a:endParaRPr>
          </a:p>
        </p:txBody>
      </p:sp>
      <p:sp>
        <p:nvSpPr>
          <p:cNvPr id="20" name="textruta 19">
            <a:extLst>
              <a:ext uri="{FF2B5EF4-FFF2-40B4-BE49-F238E27FC236}">
                <a16:creationId xmlns:a16="http://schemas.microsoft.com/office/drawing/2014/main" id="{9135D3AB-C4F3-498E-BD90-08CD278C4F3B}"/>
              </a:ext>
            </a:extLst>
          </p:cNvPr>
          <p:cNvSpPr txBox="1"/>
          <p:nvPr/>
        </p:nvSpPr>
        <p:spPr>
          <a:xfrm>
            <a:off x="439030" y="1556292"/>
            <a:ext cx="3210082" cy="523220"/>
          </a:xfrm>
          <a:prstGeom prst="rect">
            <a:avLst/>
          </a:prstGeom>
          <a:noFill/>
        </p:spPr>
        <p:txBody>
          <a:bodyPr wrap="square" rtlCol="0">
            <a:spAutoFit/>
          </a:bodyPr>
          <a:lstStyle/>
          <a:p>
            <a:r>
              <a:rPr lang="sv-SE" b="1" dirty="0">
                <a:latin typeface="Montserrat"/>
                <a:ea typeface="Montserrat"/>
                <a:cs typeface="Montserrat"/>
                <a:sym typeface="Montserrat"/>
              </a:rPr>
              <a:t>MODERBOLAGETS BALANSRÄKNING</a:t>
            </a:r>
          </a:p>
          <a:p>
            <a:endParaRPr lang="sv-SE" dirty="0"/>
          </a:p>
        </p:txBody>
      </p:sp>
      <p:graphicFrame>
        <p:nvGraphicFramePr>
          <p:cNvPr id="5" name="Tabell 4">
            <a:extLst>
              <a:ext uri="{FF2B5EF4-FFF2-40B4-BE49-F238E27FC236}">
                <a16:creationId xmlns:a16="http://schemas.microsoft.com/office/drawing/2014/main" id="{C2A36A5C-3CE0-4113-A23E-992D30077BAE}"/>
              </a:ext>
            </a:extLst>
          </p:cNvPr>
          <p:cNvGraphicFramePr>
            <a:graphicFrameLocks noGrp="1"/>
          </p:cNvGraphicFramePr>
          <p:nvPr>
            <p:extLst>
              <p:ext uri="{D42A27DB-BD31-4B8C-83A1-F6EECF244321}">
                <p14:modId xmlns:p14="http://schemas.microsoft.com/office/powerpoint/2010/main" val="3957630896"/>
              </p:ext>
            </p:extLst>
          </p:nvPr>
        </p:nvGraphicFramePr>
        <p:xfrm>
          <a:off x="506146" y="2068377"/>
          <a:ext cx="4653495" cy="4936439"/>
        </p:xfrm>
        <a:graphic>
          <a:graphicData uri="http://schemas.openxmlformats.org/drawingml/2006/table">
            <a:tbl>
              <a:tblPr firstRow="1" firstCol="1" bandRow="1"/>
              <a:tblGrid>
                <a:gridCol w="1969904">
                  <a:extLst>
                    <a:ext uri="{9D8B030D-6E8A-4147-A177-3AD203B41FA5}">
                      <a16:colId xmlns:a16="http://schemas.microsoft.com/office/drawing/2014/main" val="440418165"/>
                    </a:ext>
                  </a:extLst>
                </a:gridCol>
                <a:gridCol w="1068934">
                  <a:extLst>
                    <a:ext uri="{9D8B030D-6E8A-4147-A177-3AD203B41FA5}">
                      <a16:colId xmlns:a16="http://schemas.microsoft.com/office/drawing/2014/main" val="396514689"/>
                    </a:ext>
                  </a:extLst>
                </a:gridCol>
                <a:gridCol w="797442">
                  <a:extLst>
                    <a:ext uri="{9D8B030D-6E8A-4147-A177-3AD203B41FA5}">
                      <a16:colId xmlns:a16="http://schemas.microsoft.com/office/drawing/2014/main" val="1705313203"/>
                    </a:ext>
                  </a:extLst>
                </a:gridCol>
                <a:gridCol w="817215">
                  <a:extLst>
                    <a:ext uri="{9D8B030D-6E8A-4147-A177-3AD203B41FA5}">
                      <a16:colId xmlns:a16="http://schemas.microsoft.com/office/drawing/2014/main" val="2768630052"/>
                    </a:ext>
                  </a:extLst>
                </a:gridCol>
              </a:tblGrid>
              <a:tr h="189475">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TILLGÅNGAR</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2018-03-31</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2017-12-31</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3523896"/>
                  </a:ext>
                </a:extLst>
              </a:tr>
              <a:tr h="18947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872176364"/>
                  </a:ext>
                </a:extLst>
              </a:tr>
              <a:tr h="208422">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Anläggningstillgångar</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335364114"/>
                  </a:ext>
                </a:extLst>
              </a:tr>
              <a:tr h="189475">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3513482727"/>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Finansiella anläggningstillgångar</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3264959218"/>
                  </a:ext>
                </a:extLst>
              </a:tr>
              <a:tr h="198948">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Andelar i koncernföretag</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1 790</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1 790</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408809109"/>
                  </a:ext>
                </a:extLst>
              </a:tr>
              <a:tr h="189475">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1 790</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1 790</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3306022553"/>
                  </a:ext>
                </a:extLst>
              </a:tr>
              <a:tr h="18947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45190778"/>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Summa anläggningstillgångar</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1 790</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1 790</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725021779"/>
                  </a:ext>
                </a:extLst>
              </a:tr>
              <a:tr h="189475">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1453902954"/>
                  </a:ext>
                </a:extLst>
              </a:tr>
              <a:tr h="208422">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Omsättningstillgångar</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3661078098"/>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Kortfristiga fordringar</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549141942"/>
                  </a:ext>
                </a:extLst>
              </a:tr>
              <a:tr h="189475">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Fordringar hos koncernföretag</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3538</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201</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604661173"/>
                  </a:ext>
                </a:extLst>
              </a:tr>
              <a:tr h="198948">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Övriga fordringar</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188</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5 068</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184835544"/>
                  </a:ext>
                </a:extLst>
              </a:tr>
              <a:tr h="18947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3 726</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5 269</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543732191"/>
                  </a:ext>
                </a:extLst>
              </a:tr>
              <a:tr h="189475">
                <a:tc>
                  <a:txBody>
                    <a:bodyPr/>
                    <a:lstStyle/>
                    <a:p>
                      <a:pPr>
                        <a:lnSpc>
                          <a:spcPct val="107000"/>
                        </a:lnSpc>
                        <a:spcAft>
                          <a:spcPts val="0"/>
                        </a:spcAft>
                      </a:pPr>
                      <a:endParaRPr lang="sv-SE" sz="6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730451528"/>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Kassa och bank</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4158530358"/>
                  </a:ext>
                </a:extLst>
              </a:tr>
              <a:tr h="198948">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Kassa och bank</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569</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108</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63279015"/>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Summa kassa och bank</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569</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108</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908000275"/>
                  </a:ext>
                </a:extLst>
              </a:tr>
              <a:tr h="18947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2172074"/>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Summa omsättningstillgångar</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4 295</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5 377</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252347440"/>
                  </a:ext>
                </a:extLst>
              </a:tr>
              <a:tr h="189475">
                <a:tc>
                  <a:txBody>
                    <a:bodyPr/>
                    <a:lstStyle/>
                    <a:p>
                      <a:pPr>
                        <a:lnSpc>
                          <a:spcPct val="107000"/>
                        </a:lnSpc>
                        <a:spcAft>
                          <a:spcPts val="0"/>
                        </a:spcAft>
                      </a:pPr>
                      <a:r>
                        <a:rPr lang="sv-SE" sz="1000" dirty="0">
                          <a:solidFill>
                            <a:srgbClr val="000000"/>
                          </a:solidFill>
                          <a:effectLst/>
                          <a:latin typeface="Roboto"/>
                          <a:ea typeface="Times New Roman" panose="02020603050405020304" pitchFamily="18" charset="0"/>
                          <a:cs typeface="Times New Roman" panose="02020603050405020304" pitchFamily="18" charset="0"/>
                        </a:rPr>
                        <a:t> </a:t>
                      </a:r>
                      <a:endParaRPr lang="sv-SE" sz="10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892090501"/>
                  </a:ext>
                </a:extLst>
              </a:tr>
              <a:tr h="189475">
                <a:tc>
                  <a:txBody>
                    <a:bodyPr/>
                    <a:lstStyle/>
                    <a:p>
                      <a:pPr>
                        <a:lnSpc>
                          <a:spcPct val="107000"/>
                        </a:lnSpc>
                        <a:spcAft>
                          <a:spcPts val="0"/>
                        </a:spcAft>
                      </a:pP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r>
                        <a:rPr lang="sv-SE" sz="1100" b="1" dirty="0">
                          <a:solidFill>
                            <a:srgbClr val="434343"/>
                          </a:solidFill>
                          <a:effectLst/>
                          <a:latin typeface="Montserrat"/>
                          <a:ea typeface="Times New Roman" panose="02020603050405020304" pitchFamily="18" charset="0"/>
                          <a:cs typeface="Times New Roman" panose="02020603050405020304" pitchFamily="18" charset="0"/>
                        </a:rPr>
                        <a:t>SUMMA TILLGÅNGAR</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1100"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6 085</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7 167</a:t>
                      </a:r>
                      <a:endParaRPr lang="sv-SE" sz="1100" dirty="0">
                        <a:solidFill>
                          <a:srgbClr val="434343"/>
                        </a:solidFill>
                        <a:effectLst/>
                        <a:latin typeface="Montserrat"/>
                        <a:ea typeface="Calibri" panose="020F0502020204030204" pitchFamily="34" charset="0"/>
                        <a:cs typeface="Times New Roman" panose="02020603050405020304" pitchFamily="18" charset="0"/>
                      </a:endParaRPr>
                    </a:p>
                  </a:txBody>
                  <a:tcPr marL="44211" marR="44211"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447156731"/>
                  </a:ext>
                </a:extLst>
              </a:tr>
              <a:tr h="189475">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211" marR="44211" marT="0" marB="0" anchor="ctr">
                    <a:lnL>
                      <a:noFill/>
                    </a:lnL>
                    <a:lnR>
                      <a:noFill/>
                    </a:lnR>
                    <a:lnT>
                      <a:noFill/>
                    </a:lnT>
                    <a:lnB>
                      <a:noFill/>
                    </a:lnB>
                    <a:solidFill>
                      <a:schemeClr val="tx2"/>
                    </a:solidFill>
                  </a:tcPr>
                </a:tc>
                <a:extLst>
                  <a:ext uri="{0D108BD9-81ED-4DB2-BD59-A6C34878D82A}">
                    <a16:rowId xmlns:a16="http://schemas.microsoft.com/office/drawing/2014/main" val="1959204646"/>
                  </a:ext>
                </a:extLst>
              </a:tr>
            </a:tbl>
          </a:graphicData>
        </a:graphic>
      </p:graphicFrame>
    </p:spTree>
    <p:extLst>
      <p:ext uri="{BB962C8B-B14F-4D97-AF65-F5344CB8AC3E}">
        <p14:creationId xmlns:p14="http://schemas.microsoft.com/office/powerpoint/2010/main" val="711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9" name="Shape 65">
            <a:extLst>
              <a:ext uri="{FF2B5EF4-FFF2-40B4-BE49-F238E27FC236}">
                <a16:creationId xmlns:a16="http://schemas.microsoft.com/office/drawing/2014/main" id="{6579FEF9-060D-4252-8850-D3F12A7418EC}"/>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sp>
        <p:nvSpPr>
          <p:cNvPr id="80" name="Shape 80"/>
          <p:cNvSpPr/>
          <p:nvPr/>
        </p:nvSpPr>
        <p:spPr>
          <a:xfrm rot="10800000">
            <a:off x="199044" y="125900"/>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1" name="Shape 81"/>
          <p:cNvSpPr/>
          <p:nvPr/>
        </p:nvSpPr>
        <p:spPr>
          <a:xfrm>
            <a:off x="4752744" y="149448"/>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4848447" y="125900"/>
            <a:ext cx="431247"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15</a:t>
            </a:fld>
            <a:endParaRPr sz="1200" dirty="0">
              <a:solidFill>
                <a:srgbClr val="FFFFFF"/>
              </a:solidFill>
            </a:endParaRPr>
          </a:p>
        </p:txBody>
      </p:sp>
      <p:sp>
        <p:nvSpPr>
          <p:cNvPr id="20" name="textruta 19">
            <a:extLst>
              <a:ext uri="{FF2B5EF4-FFF2-40B4-BE49-F238E27FC236}">
                <a16:creationId xmlns:a16="http://schemas.microsoft.com/office/drawing/2014/main" id="{9135D3AB-C4F3-498E-BD90-08CD278C4F3B}"/>
              </a:ext>
            </a:extLst>
          </p:cNvPr>
          <p:cNvSpPr txBox="1"/>
          <p:nvPr/>
        </p:nvSpPr>
        <p:spPr>
          <a:xfrm>
            <a:off x="452693" y="1573867"/>
            <a:ext cx="3210082" cy="523220"/>
          </a:xfrm>
          <a:prstGeom prst="rect">
            <a:avLst/>
          </a:prstGeom>
          <a:noFill/>
        </p:spPr>
        <p:txBody>
          <a:bodyPr wrap="square" rtlCol="0">
            <a:spAutoFit/>
          </a:bodyPr>
          <a:lstStyle/>
          <a:p>
            <a:r>
              <a:rPr lang="sv-SE" b="1" dirty="0">
                <a:latin typeface="Montserrat"/>
                <a:ea typeface="Montserrat"/>
                <a:cs typeface="Montserrat"/>
                <a:sym typeface="Montserrat"/>
              </a:rPr>
              <a:t>MODERBOLAGETS BALANSRÄKNING</a:t>
            </a:r>
          </a:p>
          <a:p>
            <a:endParaRPr lang="sv-SE" dirty="0"/>
          </a:p>
        </p:txBody>
      </p:sp>
      <p:graphicFrame>
        <p:nvGraphicFramePr>
          <p:cNvPr id="3" name="Tabell 2">
            <a:extLst>
              <a:ext uri="{FF2B5EF4-FFF2-40B4-BE49-F238E27FC236}">
                <a16:creationId xmlns:a16="http://schemas.microsoft.com/office/drawing/2014/main" id="{6F9146DA-553D-4161-AED3-FECFEC7C5364}"/>
              </a:ext>
            </a:extLst>
          </p:cNvPr>
          <p:cNvGraphicFramePr>
            <a:graphicFrameLocks noGrp="1"/>
          </p:cNvGraphicFramePr>
          <p:nvPr>
            <p:extLst>
              <p:ext uri="{D42A27DB-BD31-4B8C-83A1-F6EECF244321}">
                <p14:modId xmlns:p14="http://schemas.microsoft.com/office/powerpoint/2010/main" val="3957115695"/>
              </p:ext>
            </p:extLst>
          </p:nvPr>
        </p:nvGraphicFramePr>
        <p:xfrm>
          <a:off x="484187" y="2097087"/>
          <a:ext cx="4584700" cy="4530726"/>
        </p:xfrm>
        <a:graphic>
          <a:graphicData uri="http://schemas.openxmlformats.org/drawingml/2006/table">
            <a:tbl>
              <a:tblPr firstRow="1" firstCol="1" bandRow="1"/>
              <a:tblGrid>
                <a:gridCol w="2590800">
                  <a:extLst>
                    <a:ext uri="{9D8B030D-6E8A-4147-A177-3AD203B41FA5}">
                      <a16:colId xmlns:a16="http://schemas.microsoft.com/office/drawing/2014/main" val="1588960916"/>
                    </a:ext>
                  </a:extLst>
                </a:gridCol>
                <a:gridCol w="308825">
                  <a:extLst>
                    <a:ext uri="{9D8B030D-6E8A-4147-A177-3AD203B41FA5}">
                      <a16:colId xmlns:a16="http://schemas.microsoft.com/office/drawing/2014/main" val="910014288"/>
                    </a:ext>
                  </a:extLst>
                </a:gridCol>
                <a:gridCol w="808074">
                  <a:extLst>
                    <a:ext uri="{9D8B030D-6E8A-4147-A177-3AD203B41FA5}">
                      <a16:colId xmlns:a16="http://schemas.microsoft.com/office/drawing/2014/main" val="1101846911"/>
                    </a:ext>
                  </a:extLst>
                </a:gridCol>
                <a:gridCol w="877001">
                  <a:extLst>
                    <a:ext uri="{9D8B030D-6E8A-4147-A177-3AD203B41FA5}">
                      <a16:colId xmlns:a16="http://schemas.microsoft.com/office/drawing/2014/main" val="4129990964"/>
                    </a:ext>
                  </a:extLst>
                </a:gridCol>
              </a:tblGrid>
              <a:tr h="190500">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EGET KAPITAL OCH SKULDER</a:t>
                      </a: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2018-03-31</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2017-12-31</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655459985"/>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357431189"/>
                  </a:ext>
                </a:extLst>
              </a:tr>
              <a:tr h="20955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Eget 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3554790818"/>
                  </a:ext>
                </a:extLst>
              </a:tr>
              <a:tr h="19050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Bundet eget 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ct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29859385"/>
                  </a:ext>
                </a:extLst>
              </a:tr>
              <a:tr h="20002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Aktiekapital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788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788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974763703"/>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788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788</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3263029594"/>
                  </a:ext>
                </a:extLst>
              </a:tr>
              <a:tr h="19050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Fritt eget kapital</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3145811760"/>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Överkursfond</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5460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5460</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694924876"/>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Balanserat resultat</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-337</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76</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062356115"/>
                  </a:ext>
                </a:extLst>
              </a:tr>
              <a:tr h="20002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Årets resultat</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-180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-413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984742278"/>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4 943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5 123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2804122448"/>
                  </a:ext>
                </a:extLst>
              </a:tr>
              <a:tr h="20002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2">
                          <a:lumMod val="75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831237225"/>
                  </a:ext>
                </a:extLst>
              </a:tr>
              <a:tr h="190500">
                <a:tc>
                  <a:txBody>
                    <a:bodyPr/>
                    <a:lstStyle/>
                    <a:p>
                      <a:pPr>
                        <a:lnSpc>
                          <a:spcPct val="107000"/>
                        </a:lnSpc>
                        <a:spcAft>
                          <a:spcPts val="0"/>
                        </a:spcAft>
                      </a:pPr>
                      <a:r>
                        <a:rPr lang="sv-SE" sz="900" b="1">
                          <a:solidFill>
                            <a:srgbClr val="000000"/>
                          </a:solidFill>
                          <a:effectLst/>
                          <a:latin typeface="Roboto"/>
                          <a:ea typeface="Times New Roman" panose="02020603050405020304" pitchFamily="18" charset="0"/>
                          <a:cs typeface="Times New Roman" panose="02020603050405020304" pitchFamily="18" charset="0"/>
                        </a:rPr>
                        <a:t>Summa eget kapital</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2">
                          <a:lumMod val="75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5 731</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5 911</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932482568"/>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895342344"/>
                  </a:ext>
                </a:extLst>
              </a:tr>
              <a:tr h="20955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Kortfristiga 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nSpc>
                          <a:spcPct val="107000"/>
                        </a:lnSpc>
                        <a:spcAft>
                          <a:spcPts val="0"/>
                        </a:spcAft>
                      </a:pPr>
                      <a:r>
                        <a:rPr lang="sv-SE" sz="900">
                          <a:solidFill>
                            <a:srgbClr val="000000"/>
                          </a:solidFill>
                          <a:effectLst/>
                          <a:latin typeface="Roboto"/>
                          <a:ea typeface="Times New Roman" panose="02020603050405020304" pitchFamily="18" charset="0"/>
                          <a:cs typeface="Times New Roman" panose="02020603050405020304" pitchFamily="18" charset="0"/>
                        </a:rPr>
                        <a:t> </a:t>
                      </a:r>
                      <a:endParaRPr lang="sv-SE" sz="90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295422435"/>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Leverantörsskulder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118</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451</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1760112905"/>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Övriga 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73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0</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tx2"/>
                    </a:solidFill>
                  </a:tcPr>
                </a:tc>
                <a:extLst>
                  <a:ext uri="{0D108BD9-81ED-4DB2-BD59-A6C34878D82A}">
                    <a16:rowId xmlns:a16="http://schemas.microsoft.com/office/drawing/2014/main" val="843044815"/>
                  </a:ext>
                </a:extLst>
              </a:tr>
              <a:tr h="333375">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Upplupna kostnader och förutbetalda intäkter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w="12700" cap="flat" cmpd="sng" algn="ctr">
                      <a:noFill/>
                      <a:prstDash val="solid"/>
                      <a:round/>
                      <a:headEnd type="none" w="med" len="med"/>
                      <a:tailEnd type="none" w="med" len="med"/>
                    </a:lnR>
                    <a:lnT>
                      <a:noFill/>
                    </a:lnT>
                    <a:lnB w="6350" cap="flat" cmpd="sng" algn="ctr">
                      <a:solidFill>
                        <a:schemeClr val="tx2">
                          <a:lumMod val="50000"/>
                        </a:schemeClr>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163</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a:noFill/>
                    </a:lnT>
                    <a:lnB w="635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805</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6350" cap="flat" cmpd="sng" algn="ctr">
                      <a:solidFill>
                        <a:schemeClr val="tx2">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973364439"/>
                  </a:ext>
                </a:extLst>
              </a:tr>
              <a:tr h="190500">
                <a:tc>
                  <a:txBody>
                    <a:bodyPr/>
                    <a:lstStyle/>
                    <a:p>
                      <a:pPr>
                        <a:lnSpc>
                          <a:spcPct val="107000"/>
                        </a:lnSpc>
                        <a:spcAft>
                          <a:spcPts val="0"/>
                        </a:spcAft>
                      </a:pPr>
                      <a:r>
                        <a:rPr lang="sv-SE" sz="900" b="1" dirty="0">
                          <a:solidFill>
                            <a:srgbClr val="000000"/>
                          </a:solidFill>
                          <a:effectLst/>
                          <a:latin typeface="Roboto"/>
                          <a:ea typeface="Times New Roman" panose="02020603050405020304" pitchFamily="18" charset="0"/>
                          <a:cs typeface="Times New Roman" panose="02020603050405020304" pitchFamily="18" charset="0"/>
                        </a:rPr>
                        <a:t>Summa kortfristiga skulder</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354</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1 256</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w="6350" cap="flat" cmpd="sng" algn="ctr">
                      <a:solidFill>
                        <a:schemeClr val="tx2">
                          <a:lumMod val="50000"/>
                        </a:schemeClr>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644830336"/>
                  </a:ext>
                </a:extLst>
              </a:tr>
              <a:tr h="190500">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nSpc>
                          <a:spcPct val="107000"/>
                        </a:lnSpc>
                        <a:spcAft>
                          <a:spcPts val="0"/>
                        </a:spcAft>
                      </a:pPr>
                      <a:r>
                        <a:rPr lang="sv-SE" sz="900" dirty="0">
                          <a:solidFill>
                            <a:srgbClr val="000000"/>
                          </a:solidFill>
                          <a:effectLst/>
                          <a:latin typeface="Roboto"/>
                          <a:ea typeface="Times New Roman" panose="02020603050405020304" pitchFamily="18" charset="0"/>
                          <a:cs typeface="Times New Roman" panose="02020603050405020304" pitchFamily="18" charset="0"/>
                        </a:rPr>
                        <a:t> </a:t>
                      </a:r>
                      <a:endParaRPr lang="sv-SE" sz="900" dirty="0">
                        <a:effectLst/>
                        <a:latin typeface="Roboto"/>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42891332"/>
                  </a:ext>
                </a:extLst>
              </a:tr>
              <a:tr h="323850">
                <a:tc>
                  <a:txBody>
                    <a:bodyPr/>
                    <a:lstStyle/>
                    <a:p>
                      <a:pPr>
                        <a:lnSpc>
                          <a:spcPct val="107000"/>
                        </a:lnSpc>
                        <a:spcAft>
                          <a:spcPts val="0"/>
                        </a:spcAft>
                      </a:pPr>
                      <a:br>
                        <a:rPr lang="sv-SE" sz="1100" b="1" dirty="0">
                          <a:solidFill>
                            <a:srgbClr val="434343"/>
                          </a:solidFill>
                          <a:effectLst/>
                          <a:latin typeface="Montserrat"/>
                          <a:ea typeface="Times New Roman" panose="02020603050405020304" pitchFamily="18" charset="0"/>
                          <a:cs typeface="Times New Roman" panose="02020603050405020304" pitchFamily="18" charset="0"/>
                        </a:rPr>
                      </a:br>
                      <a:r>
                        <a:rPr lang="sv-SE" sz="1100" b="1" dirty="0">
                          <a:solidFill>
                            <a:srgbClr val="434343"/>
                          </a:solidFill>
                          <a:effectLst/>
                          <a:latin typeface="Montserrat"/>
                          <a:ea typeface="Times New Roman" panose="02020603050405020304" pitchFamily="18" charset="0"/>
                          <a:cs typeface="Times New Roman" panose="02020603050405020304" pitchFamily="18" charset="0"/>
                        </a:rPr>
                        <a:t>SUMMA EGET KAPITAL OCH SKULDER</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 </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6 085</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100" b="1" dirty="0">
                          <a:solidFill>
                            <a:srgbClr val="434343"/>
                          </a:solidFill>
                          <a:effectLst/>
                          <a:latin typeface="Montserrat"/>
                          <a:ea typeface="Times New Roman" panose="02020603050405020304" pitchFamily="18" charset="0"/>
                          <a:cs typeface="Times New Roman" panose="02020603050405020304" pitchFamily="18" charset="0"/>
                        </a:rPr>
                        <a:t>7 167</a:t>
                      </a:r>
                      <a:endParaRPr lang="sv-SE" sz="1100" b="1" dirty="0">
                        <a:solidFill>
                          <a:srgbClr val="434343"/>
                        </a:solidFill>
                        <a:effectLst/>
                        <a:latin typeface="Montserra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3273117516"/>
                  </a:ext>
                </a:extLst>
              </a:tr>
            </a:tbl>
          </a:graphicData>
        </a:graphic>
      </p:graphicFrame>
    </p:spTree>
    <p:extLst>
      <p:ext uri="{BB962C8B-B14F-4D97-AF65-F5344CB8AC3E}">
        <p14:creationId xmlns:p14="http://schemas.microsoft.com/office/powerpoint/2010/main" val="418822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14" name="Shape 65">
            <a:extLst>
              <a:ext uri="{FF2B5EF4-FFF2-40B4-BE49-F238E27FC236}">
                <a16:creationId xmlns:a16="http://schemas.microsoft.com/office/drawing/2014/main" id="{69E042E3-F8BF-408A-83D3-99B5F7DD98CF}"/>
              </a:ext>
            </a:extLst>
          </p:cNvPr>
          <p:cNvPicPr preferRelativeResize="0"/>
          <p:nvPr/>
        </p:nvPicPr>
        <p:blipFill>
          <a:blip r:embed="rId3">
            <a:alphaModFix/>
          </a:blip>
          <a:stretch>
            <a:fillRect/>
          </a:stretch>
        </p:blipFill>
        <p:spPr>
          <a:xfrm>
            <a:off x="0" y="4009576"/>
            <a:ext cx="5666400" cy="4039523"/>
          </a:xfrm>
          <a:prstGeom prst="rect">
            <a:avLst/>
          </a:prstGeom>
          <a:noFill/>
          <a:ln>
            <a:noFill/>
          </a:ln>
        </p:spPr>
      </p:pic>
      <p:grpSp>
        <p:nvGrpSpPr>
          <p:cNvPr id="2" name="Grupp 1">
            <a:extLst>
              <a:ext uri="{FF2B5EF4-FFF2-40B4-BE49-F238E27FC236}">
                <a16:creationId xmlns:a16="http://schemas.microsoft.com/office/drawing/2014/main" id="{E8B62505-3FC4-47C9-A282-8A4EA3802FC3}"/>
              </a:ext>
            </a:extLst>
          </p:cNvPr>
          <p:cNvGrpSpPr/>
          <p:nvPr/>
        </p:nvGrpSpPr>
        <p:grpSpPr>
          <a:xfrm>
            <a:off x="199044" y="125900"/>
            <a:ext cx="5267700" cy="7613700"/>
            <a:chOff x="199044" y="125900"/>
            <a:chExt cx="5267700" cy="7613700"/>
          </a:xfrm>
        </p:grpSpPr>
        <p:sp>
          <p:nvSpPr>
            <p:cNvPr id="80" name="Shape 80"/>
            <p:cNvSpPr/>
            <p:nvPr/>
          </p:nvSpPr>
          <p:spPr>
            <a:xfrm rot="10800000">
              <a:off x="199044" y="125900"/>
              <a:ext cx="5267700" cy="76137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Clr>
                  <a:srgbClr val="000000"/>
                </a:buClr>
                <a:buSzPts val="1100"/>
                <a:buFont typeface="Arial"/>
                <a:buNone/>
              </a:pPr>
              <a:endParaRPr dirty="0">
                <a:latin typeface="Montserrat"/>
                <a:ea typeface="Montserrat"/>
                <a:cs typeface="Montserrat"/>
                <a:sym typeface="Montserrat"/>
              </a:endParaRPr>
            </a:p>
          </p:txBody>
        </p:sp>
        <p:sp>
          <p:nvSpPr>
            <p:cNvPr id="87" name="Shape 87"/>
            <p:cNvSpPr txBox="1"/>
            <p:nvPr/>
          </p:nvSpPr>
          <p:spPr>
            <a:xfrm>
              <a:off x="660169" y="191118"/>
              <a:ext cx="1923543" cy="21742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grpSp>
      <p:pic>
        <p:nvPicPr>
          <p:cNvPr id="88" name="Shape 88"/>
          <p:cNvPicPr preferRelativeResize="0"/>
          <p:nvPr/>
        </p:nvPicPr>
        <p:blipFill>
          <a:blip r:embed="rId4">
            <a:alphaModFix/>
          </a:blip>
          <a:stretch>
            <a:fillRect/>
          </a:stretch>
        </p:blipFill>
        <p:spPr>
          <a:xfrm>
            <a:off x="384846" y="256631"/>
            <a:ext cx="279550" cy="100256"/>
          </a:xfrm>
          <a:prstGeom prst="rect">
            <a:avLst/>
          </a:prstGeom>
          <a:noFill/>
          <a:ln>
            <a:noFill/>
          </a:ln>
        </p:spPr>
      </p:pic>
      <p:sp>
        <p:nvSpPr>
          <p:cNvPr id="82" name="Shape 82"/>
          <p:cNvSpPr txBox="1">
            <a:spLocks noGrp="1"/>
          </p:cNvSpPr>
          <p:nvPr>
            <p:ph type="sldNum" idx="12"/>
          </p:nvPr>
        </p:nvSpPr>
        <p:spPr>
          <a:xfrm>
            <a:off x="4869712" y="125900"/>
            <a:ext cx="409982"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chemeClr val="tx2"/>
                </a:solidFill>
              </a:rPr>
              <a:t>16</a:t>
            </a:fld>
            <a:endParaRPr sz="1200" dirty="0">
              <a:solidFill>
                <a:schemeClr val="tx2"/>
              </a:solidFill>
            </a:endParaRPr>
          </a:p>
        </p:txBody>
      </p:sp>
      <p:pic>
        <p:nvPicPr>
          <p:cNvPr id="4" name="Bildobjekt 3">
            <a:extLst>
              <a:ext uri="{FF2B5EF4-FFF2-40B4-BE49-F238E27FC236}">
                <a16:creationId xmlns:a16="http://schemas.microsoft.com/office/drawing/2014/main" id="{0B1833EA-1FF6-452A-8EB7-E235FF8220A3}"/>
              </a:ext>
            </a:extLst>
          </p:cNvPr>
          <p:cNvPicPr>
            <a:picLocks noChangeAspect="1"/>
          </p:cNvPicPr>
          <p:nvPr/>
        </p:nvPicPr>
        <p:blipFill>
          <a:blip r:embed="rId5"/>
          <a:stretch>
            <a:fillRect/>
          </a:stretch>
        </p:blipFill>
        <p:spPr>
          <a:xfrm>
            <a:off x="1363404" y="2391776"/>
            <a:ext cx="2938979" cy="1764402"/>
          </a:xfrm>
          <a:prstGeom prst="rect">
            <a:avLst/>
          </a:prstGeom>
        </p:spPr>
      </p:pic>
      <p:sp>
        <p:nvSpPr>
          <p:cNvPr id="5" name="textruta 4">
            <a:extLst>
              <a:ext uri="{FF2B5EF4-FFF2-40B4-BE49-F238E27FC236}">
                <a16:creationId xmlns:a16="http://schemas.microsoft.com/office/drawing/2014/main" id="{2709A2BF-BD2C-4093-9A2B-766ECA13F5ED}"/>
              </a:ext>
            </a:extLst>
          </p:cNvPr>
          <p:cNvSpPr txBox="1"/>
          <p:nvPr/>
        </p:nvSpPr>
        <p:spPr>
          <a:xfrm>
            <a:off x="1889937" y="4529471"/>
            <a:ext cx="1885911" cy="1802738"/>
          </a:xfrm>
          <a:prstGeom prst="rect">
            <a:avLst/>
          </a:prstGeom>
          <a:noFill/>
        </p:spPr>
        <p:txBody>
          <a:bodyPr wrap="square" rtlCol="0">
            <a:spAutoFit/>
          </a:bodyPr>
          <a:lstStyle/>
          <a:p>
            <a:pPr algn="ctr"/>
            <a:r>
              <a:rPr lang="sv-SE" b="1" dirty="0" err="1">
                <a:latin typeface="Montserrat"/>
              </a:rPr>
              <a:t>CGit</a:t>
            </a:r>
            <a:r>
              <a:rPr lang="sv-SE" b="1" dirty="0">
                <a:latin typeface="Montserrat"/>
              </a:rPr>
              <a:t> Holding AB (</a:t>
            </a:r>
            <a:r>
              <a:rPr lang="sv-SE" b="1" dirty="0" err="1">
                <a:latin typeface="Montserrat"/>
              </a:rPr>
              <a:t>publ</a:t>
            </a:r>
            <a:r>
              <a:rPr lang="sv-SE" b="1" dirty="0">
                <a:latin typeface="Montserrat"/>
              </a:rPr>
              <a:t>) </a:t>
            </a:r>
            <a:br>
              <a:rPr lang="sv-SE" sz="1000" b="1" dirty="0">
                <a:latin typeface="Montserrat"/>
              </a:rPr>
            </a:br>
            <a:br>
              <a:rPr lang="sv-SE" dirty="0">
                <a:latin typeface="Roboto"/>
              </a:rPr>
            </a:br>
            <a:r>
              <a:rPr lang="sv-SE" sz="1000" dirty="0">
                <a:latin typeface="Roboto"/>
              </a:rPr>
              <a:t>Taljegårdsgatan 11</a:t>
            </a:r>
          </a:p>
          <a:p>
            <a:pPr algn="ctr">
              <a:lnSpc>
                <a:spcPct val="150000"/>
              </a:lnSpc>
            </a:pPr>
            <a:r>
              <a:rPr lang="sv-SE" sz="1000" dirty="0">
                <a:latin typeface="Roboto"/>
              </a:rPr>
              <a:t>431 53 Mölndal</a:t>
            </a:r>
            <a:br>
              <a:rPr lang="sv-SE" sz="1000" dirty="0">
                <a:latin typeface="Roboto"/>
              </a:rPr>
            </a:br>
            <a:br>
              <a:rPr lang="sv-SE" sz="1000" dirty="0">
                <a:latin typeface="Roboto"/>
              </a:rPr>
            </a:br>
            <a:r>
              <a:rPr lang="sv-SE" sz="1000" dirty="0">
                <a:latin typeface="Roboto"/>
              </a:rPr>
              <a:t>Tel: 031-762 02 40</a:t>
            </a:r>
          </a:p>
          <a:p>
            <a:pPr algn="ctr">
              <a:lnSpc>
                <a:spcPct val="150000"/>
              </a:lnSpc>
            </a:pPr>
            <a:r>
              <a:rPr lang="sv-SE" sz="1000" dirty="0">
                <a:latin typeface="Roboto"/>
              </a:rPr>
              <a:t>info@cgit.se</a:t>
            </a:r>
          </a:p>
          <a:p>
            <a:pPr algn="ctr">
              <a:lnSpc>
                <a:spcPct val="150000"/>
              </a:lnSpc>
            </a:pPr>
            <a:r>
              <a:rPr lang="sv-SE" sz="1000" dirty="0">
                <a:latin typeface="Roboto"/>
              </a:rPr>
              <a:t>www.cgit.se</a:t>
            </a:r>
          </a:p>
        </p:txBody>
      </p:sp>
    </p:spTree>
    <p:extLst>
      <p:ext uri="{BB962C8B-B14F-4D97-AF65-F5344CB8AC3E}">
        <p14:creationId xmlns:p14="http://schemas.microsoft.com/office/powerpoint/2010/main" val="194824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33425" y="1666875"/>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0500" y="173800"/>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dirty="0">
                <a:solidFill>
                  <a:srgbClr val="999999"/>
                </a:solidFill>
              </a:rPr>
              <a:t>CGit Holding AB (publ) | Kvartalsrapport Q1 2018</a:t>
            </a:r>
            <a:endParaRPr sz="600" dirty="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2</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graphicFrame>
        <p:nvGraphicFramePr>
          <p:cNvPr id="3" name="Tabell 2">
            <a:extLst>
              <a:ext uri="{FF2B5EF4-FFF2-40B4-BE49-F238E27FC236}">
                <a16:creationId xmlns:a16="http://schemas.microsoft.com/office/drawing/2014/main" id="{6B09DC19-34F5-4A60-8D2F-8E160A075504}"/>
              </a:ext>
            </a:extLst>
          </p:cNvPr>
          <p:cNvGraphicFramePr>
            <a:graphicFrameLocks noGrp="1"/>
          </p:cNvGraphicFramePr>
          <p:nvPr>
            <p:extLst>
              <p:ext uri="{D42A27DB-BD31-4B8C-83A1-F6EECF244321}">
                <p14:modId xmlns:p14="http://schemas.microsoft.com/office/powerpoint/2010/main" val="815174027"/>
              </p:ext>
            </p:extLst>
          </p:nvPr>
        </p:nvGraphicFramePr>
        <p:xfrm>
          <a:off x="656177" y="1937421"/>
          <a:ext cx="4350143" cy="2816242"/>
        </p:xfrm>
        <a:graphic>
          <a:graphicData uri="http://schemas.openxmlformats.org/drawingml/2006/table">
            <a:tbl>
              <a:tblPr firstRow="1" firstCol="1" bandRow="1"/>
              <a:tblGrid>
                <a:gridCol w="1900347">
                  <a:extLst>
                    <a:ext uri="{9D8B030D-6E8A-4147-A177-3AD203B41FA5}">
                      <a16:colId xmlns:a16="http://schemas.microsoft.com/office/drawing/2014/main" val="3804642752"/>
                    </a:ext>
                  </a:extLst>
                </a:gridCol>
                <a:gridCol w="776664">
                  <a:extLst>
                    <a:ext uri="{9D8B030D-6E8A-4147-A177-3AD203B41FA5}">
                      <a16:colId xmlns:a16="http://schemas.microsoft.com/office/drawing/2014/main" val="3480121551"/>
                    </a:ext>
                  </a:extLst>
                </a:gridCol>
                <a:gridCol w="753057">
                  <a:extLst>
                    <a:ext uri="{9D8B030D-6E8A-4147-A177-3AD203B41FA5}">
                      <a16:colId xmlns:a16="http://schemas.microsoft.com/office/drawing/2014/main" val="4201312821"/>
                    </a:ext>
                  </a:extLst>
                </a:gridCol>
                <a:gridCol w="920075">
                  <a:extLst>
                    <a:ext uri="{9D8B030D-6E8A-4147-A177-3AD203B41FA5}">
                      <a16:colId xmlns:a16="http://schemas.microsoft.com/office/drawing/2014/main" val="2520630466"/>
                    </a:ext>
                  </a:extLst>
                </a:gridCol>
              </a:tblGrid>
              <a:tr h="293820">
                <a:tc gridSpan="4">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sv-SE" sz="1400" b="1" dirty="0">
                          <a:latin typeface="Montserrat"/>
                          <a:ea typeface="Montserrat"/>
                          <a:cs typeface="Montserrat"/>
                          <a:sym typeface="Montserrat"/>
                        </a:rPr>
                        <a:t>FINANSIELL ÖVERSIKT KONCERNEN</a:t>
                      </a:r>
                    </a:p>
                    <a:p>
                      <a:pPr>
                        <a:lnSpc>
                          <a:spcPct val="107000"/>
                        </a:lnSpc>
                        <a:spcAft>
                          <a:spcPts val="0"/>
                        </a:spcAft>
                      </a:pPr>
                      <a:endParaRPr lang="sv-SE" sz="1000" dirty="0">
                        <a:effectLst/>
                        <a:latin typeface="Montserrat"/>
                        <a:ea typeface="Calibri" panose="020F0502020204030204" pitchFamily="34" charset="0"/>
                        <a:cs typeface="Times New Roman" panose="02020603050405020304" pitchFamily="18" charset="0"/>
                      </a:endParaRPr>
                    </a:p>
                  </a:txBody>
                  <a:tcPr marL="77358" marR="77358" marT="38679" marB="38679" anchor="b">
                    <a:lnL>
                      <a:noFill/>
                    </a:lnL>
                    <a:lnR>
                      <a:noFill/>
                    </a:lnR>
                    <a:lnT>
                      <a:noFill/>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199972095"/>
                  </a:ext>
                </a:extLst>
              </a:tr>
              <a:tr h="196348">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a:noFill/>
                    </a:lnB>
                  </a:tcPr>
                </a:tc>
                <a:tc>
                  <a:txBody>
                    <a:bodyPr/>
                    <a:lstStyle/>
                    <a:p>
                      <a:pPr>
                        <a:lnSpc>
                          <a:spcPct val="107000"/>
                        </a:lnSpc>
                      </a:pPr>
                      <a:endParaRPr lang="sv-SE" sz="1000">
                        <a:effectLst/>
                        <a:latin typeface="Montserrat"/>
                        <a:cs typeface="Times New Roman" panose="02020603050405020304" pitchFamily="18" charset="0"/>
                      </a:endParaRPr>
                    </a:p>
                  </a:txBody>
                  <a:tcPr marL="37604" marR="37604" marT="0" marB="0" anchor="b">
                    <a:lnL>
                      <a:noFill/>
                    </a:lnL>
                    <a:lnR>
                      <a:noFill/>
                    </a:lnR>
                    <a:lnT>
                      <a:noFill/>
                    </a:lnT>
                    <a:lnB>
                      <a:noFill/>
                    </a:lnB>
                  </a:tcPr>
                </a:tc>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a:noFill/>
                    </a:lnB>
                  </a:tcPr>
                </a:tc>
                <a:tc>
                  <a:txBody>
                    <a:bodyPr/>
                    <a:lstStyle/>
                    <a:p>
                      <a:pPr>
                        <a:lnSpc>
                          <a:spcPct val="107000"/>
                        </a:lnSpc>
                      </a:pPr>
                      <a:endParaRPr lang="sv-SE" sz="1000">
                        <a:effectLst/>
                        <a:latin typeface="Montserrat"/>
                        <a:cs typeface="Times New Roman" panose="02020603050405020304" pitchFamily="18" charset="0"/>
                      </a:endParaRPr>
                    </a:p>
                  </a:txBody>
                  <a:tcPr marL="37604" marR="37604" marT="0" marB="0" anchor="b">
                    <a:lnL>
                      <a:noFill/>
                    </a:lnL>
                    <a:lnR>
                      <a:noFill/>
                    </a:lnR>
                    <a:lnT>
                      <a:noFill/>
                    </a:lnT>
                    <a:lnB>
                      <a:noFill/>
                    </a:lnB>
                  </a:tcPr>
                </a:tc>
                <a:extLst>
                  <a:ext uri="{0D108BD9-81ED-4DB2-BD59-A6C34878D82A}">
                    <a16:rowId xmlns:a16="http://schemas.microsoft.com/office/drawing/2014/main" val="1036252942"/>
                  </a:ext>
                </a:extLst>
              </a:tr>
              <a:tr h="293820">
                <a:tc>
                  <a:txBody>
                    <a:bodyPr/>
                    <a:lstStyle/>
                    <a:p>
                      <a:pPr>
                        <a:lnSpc>
                          <a:spcPct val="107000"/>
                        </a:lnSpc>
                        <a:spcAft>
                          <a:spcPts val="0"/>
                        </a:spcAft>
                      </a:pPr>
                      <a:r>
                        <a:rPr lang="sv-SE" sz="1000" b="1" dirty="0">
                          <a:solidFill>
                            <a:srgbClr val="000000"/>
                          </a:solidFill>
                          <a:effectLst/>
                          <a:latin typeface="Montserrat"/>
                          <a:ea typeface="Times New Roman" panose="02020603050405020304" pitchFamily="18" charset="0"/>
                          <a:cs typeface="Times New Roman" panose="02020603050405020304" pitchFamily="18" charset="0"/>
                        </a:rPr>
                        <a:t>ALLA BELOPP I TKR</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ctr">
                    <a:lnL>
                      <a:noFill/>
                    </a:lnL>
                    <a:lnR>
                      <a:noFill/>
                    </a:lnR>
                    <a:lnT>
                      <a:noFill/>
                    </a:lnT>
                    <a:lnB>
                      <a:noFill/>
                    </a:lnB>
                  </a:tcPr>
                </a:tc>
                <a:tc gridSpan="2">
                  <a:txBody>
                    <a:bodyPr/>
                    <a:lstStyle/>
                    <a:p>
                      <a:pPr algn="r">
                        <a:lnSpc>
                          <a:spcPct val="107000"/>
                        </a:lnSpc>
                        <a:spcAft>
                          <a:spcPts val="0"/>
                        </a:spcAft>
                      </a:pPr>
                      <a:r>
                        <a:rPr lang="sv-SE" sz="1000" b="1" dirty="0">
                          <a:solidFill>
                            <a:srgbClr val="000000"/>
                          </a:solidFill>
                          <a:effectLst/>
                          <a:latin typeface="Montserrat"/>
                          <a:ea typeface="Times New Roman" panose="02020603050405020304" pitchFamily="18" charset="0"/>
                          <a:cs typeface="Times New Roman" panose="02020603050405020304" pitchFamily="18" charset="0"/>
                        </a:rPr>
                        <a:t>FÖRSTA KVARTALET</a:t>
                      </a:r>
                      <a:endParaRPr lang="sv-SE" sz="1000" b="1" dirty="0">
                        <a:effectLst/>
                        <a:latin typeface="Montserrat"/>
                        <a:ea typeface="Calibri" panose="020F0502020204030204" pitchFamily="34" charset="0"/>
                        <a:cs typeface="Times New Roman" panose="02020603050405020304" pitchFamily="18" charset="0"/>
                      </a:endParaRPr>
                    </a:p>
                  </a:txBody>
                  <a:tcPr marL="77358" marR="77358" marT="38679" marB="38679" anchor="ctr">
                    <a:lnL>
                      <a:noFill/>
                    </a:lnL>
                    <a:lnR>
                      <a:noFill/>
                    </a:lnR>
                    <a:lnT>
                      <a:noFill/>
                    </a:lnT>
                    <a:lnB>
                      <a:noFill/>
                    </a:lnB>
                  </a:tcPr>
                </a:tc>
                <a:tc hMerge="1">
                  <a:txBody>
                    <a:bodyPr/>
                    <a:lstStyle/>
                    <a:p>
                      <a:endParaRPr lang="sv-SE"/>
                    </a:p>
                  </a:txBody>
                  <a:tcPr/>
                </a:tc>
                <a:tc>
                  <a:txBody>
                    <a:bodyPr/>
                    <a:lstStyle/>
                    <a:p>
                      <a:pPr algn="r">
                        <a:lnSpc>
                          <a:spcPct val="107000"/>
                        </a:lnSpc>
                        <a:spcAft>
                          <a:spcPts val="0"/>
                        </a:spcAft>
                      </a:pPr>
                      <a:r>
                        <a:rPr lang="sv-SE" sz="1000" b="1" dirty="0">
                          <a:solidFill>
                            <a:srgbClr val="000000"/>
                          </a:solidFill>
                          <a:effectLst/>
                          <a:latin typeface="Montserrat"/>
                          <a:ea typeface="Times New Roman" panose="02020603050405020304" pitchFamily="18" charset="0"/>
                          <a:cs typeface="Times New Roman" panose="02020603050405020304" pitchFamily="18" charset="0"/>
                        </a:rPr>
                        <a:t>12 MÅNADER</a:t>
                      </a:r>
                      <a:endParaRPr lang="sv-SE" sz="1000" b="1" dirty="0">
                        <a:effectLst/>
                        <a:latin typeface="Montserrat"/>
                        <a:ea typeface="Calibri" panose="020F0502020204030204" pitchFamily="34" charset="0"/>
                        <a:cs typeface="Times New Roman" panose="02020603050405020304" pitchFamily="18" charset="0"/>
                      </a:endParaRPr>
                    </a:p>
                  </a:txBody>
                  <a:tcPr marL="37604" marR="37604" marT="0" marB="0" anchor="ctr">
                    <a:lnL>
                      <a:noFill/>
                    </a:lnL>
                    <a:lnR>
                      <a:noFill/>
                    </a:lnR>
                    <a:lnT>
                      <a:noFill/>
                    </a:lnT>
                    <a:lnB>
                      <a:noFill/>
                    </a:lnB>
                  </a:tcPr>
                </a:tc>
                <a:extLst>
                  <a:ext uri="{0D108BD9-81ED-4DB2-BD59-A6C34878D82A}">
                    <a16:rowId xmlns:a16="http://schemas.microsoft.com/office/drawing/2014/main" val="1603313722"/>
                  </a:ext>
                </a:extLst>
              </a:tr>
              <a:tr h="293820">
                <a:tc>
                  <a:txBody>
                    <a:bodyPr/>
                    <a:lstStyle/>
                    <a:p>
                      <a:pPr>
                        <a:lnSpc>
                          <a:spcPct val="107000"/>
                        </a:lnSpc>
                        <a:spcAft>
                          <a:spcPts val="0"/>
                        </a:spcAft>
                      </a:pP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a:lnSpc>
                          <a:spcPct val="107000"/>
                        </a:lnSpc>
                        <a:spcAft>
                          <a:spcPts val="0"/>
                        </a:spcAft>
                      </a:pPr>
                      <a:endParaRPr lang="sv-SE" sz="1000" b="1" dirty="0">
                        <a:effectLst/>
                        <a:latin typeface="Montserrat"/>
                        <a:ea typeface="Calibri" panose="020F0502020204030204" pitchFamily="34" charset="0"/>
                        <a:cs typeface="Times New Roman" panose="02020603050405020304" pitchFamily="18" charset="0"/>
                      </a:endParaRPr>
                    </a:p>
                  </a:txBody>
                  <a:tcPr marL="77358" marR="77358" marT="38679" marB="38679"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sv-SE"/>
                    </a:p>
                  </a:txBody>
                  <a:tcPr/>
                </a:tc>
                <a:tc>
                  <a:txBody>
                    <a:bodyPr/>
                    <a:lstStyle/>
                    <a:p>
                      <a:pPr algn="r">
                        <a:lnSpc>
                          <a:spcPct val="107000"/>
                        </a:lnSpc>
                        <a:spcAft>
                          <a:spcPts val="0"/>
                        </a:spcAft>
                      </a:pPr>
                      <a:endParaRPr lang="sv-SE" sz="1000" b="1"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687931"/>
                  </a:ext>
                </a:extLst>
              </a:tr>
              <a:tr h="196348">
                <a:tc>
                  <a:txBody>
                    <a:bodyPr/>
                    <a:lstStyle/>
                    <a:p>
                      <a:pPr>
                        <a:lnSpc>
                          <a:spcPct val="107000"/>
                        </a:lnSpc>
                      </a:pPr>
                      <a:endParaRPr lang="sv-SE" sz="1000">
                        <a:effectLst/>
                        <a:latin typeface="Montserrat"/>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a:lnSpc>
                          <a:spcPct val="107000"/>
                        </a:lnSpc>
                        <a:spcAft>
                          <a:spcPts val="0"/>
                        </a:spcAft>
                      </a:pPr>
                      <a:r>
                        <a:rPr lang="sv-SE" sz="1000" b="1" dirty="0">
                          <a:solidFill>
                            <a:srgbClr val="000000"/>
                          </a:solidFill>
                          <a:effectLst/>
                          <a:latin typeface="Montserrat"/>
                          <a:ea typeface="Times New Roman" panose="02020603050405020304" pitchFamily="18" charset="0"/>
                          <a:cs typeface="Times New Roman" panose="02020603050405020304" pitchFamily="18" charset="0"/>
                        </a:rPr>
                        <a:t>2018</a:t>
                      </a:r>
                      <a:endParaRPr lang="sv-SE" sz="1000" b="1"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000" b="1" dirty="0">
                          <a:solidFill>
                            <a:srgbClr val="000000"/>
                          </a:solidFill>
                          <a:effectLst/>
                          <a:latin typeface="Montserrat"/>
                          <a:ea typeface="Times New Roman" panose="02020603050405020304" pitchFamily="18" charset="0"/>
                          <a:cs typeface="Times New Roman" panose="02020603050405020304" pitchFamily="18" charset="0"/>
                        </a:rPr>
                        <a:t>2017</a:t>
                      </a:r>
                      <a:endParaRPr lang="sv-SE" sz="1000" b="1"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a:lnSpc>
                          <a:spcPct val="107000"/>
                        </a:lnSpc>
                        <a:spcAft>
                          <a:spcPts val="0"/>
                        </a:spcAft>
                      </a:pPr>
                      <a:r>
                        <a:rPr lang="sv-SE" sz="1000" b="1" dirty="0">
                          <a:solidFill>
                            <a:srgbClr val="000000"/>
                          </a:solidFill>
                          <a:effectLst/>
                          <a:latin typeface="Montserrat"/>
                          <a:ea typeface="Times New Roman" panose="02020603050405020304" pitchFamily="18" charset="0"/>
                          <a:cs typeface="Times New Roman" panose="02020603050405020304" pitchFamily="18" charset="0"/>
                        </a:rPr>
                        <a:t>2017</a:t>
                      </a:r>
                      <a:endParaRPr lang="sv-SE" sz="1000" b="1"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103217280"/>
                  </a:ext>
                </a:extLst>
              </a:tr>
              <a:tr h="196348">
                <a:tc>
                  <a:txBody>
                    <a:bodyPr/>
                    <a:lstStyle/>
                    <a:p>
                      <a:pPr>
                        <a:lnSpc>
                          <a:spcPct val="107000"/>
                        </a:lnSpc>
                      </a:pPr>
                      <a:endParaRPr lang="sv-SE" sz="1000">
                        <a:effectLst/>
                        <a:latin typeface="Montserrat"/>
                        <a:cs typeface="Times New Roman" panose="02020603050405020304" pitchFamily="18" charset="0"/>
                      </a:endParaRPr>
                    </a:p>
                  </a:txBody>
                  <a:tcPr marL="37604" marR="37604" marT="0" marB="0" anchor="b">
                    <a:lnL>
                      <a:noFill/>
                    </a:lnL>
                    <a:lnR>
                      <a:noFill/>
                    </a:lnR>
                    <a:lnT>
                      <a:noFill/>
                    </a:lnT>
                    <a:lnB>
                      <a:noFill/>
                    </a:lnB>
                  </a:tcPr>
                </a:tc>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tc>
                  <a:txBody>
                    <a:bodyPr/>
                    <a:lstStyle/>
                    <a:p>
                      <a:pPr>
                        <a:lnSpc>
                          <a:spcPct val="107000"/>
                        </a:lnSpc>
                      </a:pPr>
                      <a:endParaRPr lang="sv-SE" sz="1000">
                        <a:effectLst/>
                        <a:latin typeface="Montserrat"/>
                        <a:cs typeface="Times New Roman" panose="02020603050405020304" pitchFamily="18" charset="0"/>
                      </a:endParaRPr>
                    </a:p>
                  </a:txBody>
                  <a:tcPr marL="37604" marR="37604" marT="0" marB="0" anchor="b">
                    <a:lnL>
                      <a:noFill/>
                    </a:lnL>
                    <a:lnR>
                      <a:noFill/>
                    </a:lnR>
                    <a:lnT>
                      <a:noFill/>
                    </a:lnT>
                    <a:lnB>
                      <a:noFill/>
                    </a:lnB>
                  </a:tcPr>
                </a:tc>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extLst>
                  <a:ext uri="{0D108BD9-81ED-4DB2-BD59-A6C34878D82A}">
                    <a16:rowId xmlns:a16="http://schemas.microsoft.com/office/drawing/2014/main" val="2743788423"/>
                  </a:ext>
                </a:extLst>
              </a:tr>
              <a:tr h="196348">
                <a:tc>
                  <a:txBody>
                    <a:bodyPr/>
                    <a:lstStyle/>
                    <a:p>
                      <a:pPr>
                        <a:lnSpc>
                          <a:spcPct val="107000"/>
                        </a:lnSpc>
                        <a:spcAft>
                          <a:spcPts val="0"/>
                        </a:spcAft>
                      </a:pPr>
                      <a:r>
                        <a:rPr lang="sv-SE" sz="1000">
                          <a:solidFill>
                            <a:srgbClr val="000000"/>
                          </a:solidFill>
                          <a:effectLst/>
                          <a:latin typeface="Montserrat"/>
                          <a:ea typeface="Times New Roman" panose="02020603050405020304" pitchFamily="18" charset="0"/>
                          <a:cs typeface="Times New Roman" panose="02020603050405020304" pitchFamily="18" charset="0"/>
                        </a:rPr>
                        <a:t>Nettoomsättnings</a:t>
                      </a:r>
                      <a:endParaRPr lang="sv-SE" sz="100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14 370</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9 342</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56 172</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extLst>
                  <a:ext uri="{0D108BD9-81ED-4DB2-BD59-A6C34878D82A}">
                    <a16:rowId xmlns:a16="http://schemas.microsoft.com/office/drawing/2014/main" val="3714737551"/>
                  </a:ext>
                </a:extLst>
              </a:tr>
              <a:tr h="196348">
                <a:tc>
                  <a:txBody>
                    <a:bodyPr/>
                    <a:lstStyle/>
                    <a:p>
                      <a:pPr>
                        <a:lnSpc>
                          <a:spcPct val="107000"/>
                        </a:lnSpc>
                        <a:spcAft>
                          <a:spcPts val="0"/>
                        </a:spcAft>
                      </a:pPr>
                      <a:r>
                        <a:rPr lang="sv-SE" sz="1000">
                          <a:solidFill>
                            <a:srgbClr val="000000"/>
                          </a:solidFill>
                          <a:effectLst/>
                          <a:latin typeface="Montserrat"/>
                          <a:ea typeface="Times New Roman" panose="02020603050405020304" pitchFamily="18" charset="0"/>
                          <a:cs typeface="Times New Roman" panose="02020603050405020304" pitchFamily="18" charset="0"/>
                        </a:rPr>
                        <a:t>Rörelseresultat</a:t>
                      </a:r>
                      <a:endParaRPr lang="sv-SE" sz="100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697</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-148</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-5</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extLst>
                  <a:ext uri="{0D108BD9-81ED-4DB2-BD59-A6C34878D82A}">
                    <a16:rowId xmlns:a16="http://schemas.microsoft.com/office/drawing/2014/main" val="3677070147"/>
                  </a:ext>
                </a:extLst>
              </a:tr>
              <a:tr h="196348">
                <a:tc>
                  <a:txBody>
                    <a:bodyPr/>
                    <a:lstStyle/>
                    <a:p>
                      <a:pPr>
                        <a:lnSpc>
                          <a:spcPct val="107000"/>
                        </a:lnSpc>
                        <a:spcAft>
                          <a:spcPts val="0"/>
                        </a:spcAft>
                      </a:pPr>
                      <a:r>
                        <a:rPr lang="sv-SE" sz="1000">
                          <a:solidFill>
                            <a:srgbClr val="000000"/>
                          </a:solidFill>
                          <a:effectLst/>
                          <a:latin typeface="Montserrat"/>
                          <a:ea typeface="Times New Roman" panose="02020603050405020304" pitchFamily="18" charset="0"/>
                          <a:cs typeface="Times New Roman" panose="02020603050405020304" pitchFamily="18" charset="0"/>
                        </a:rPr>
                        <a:t>Resultat före skatt</a:t>
                      </a:r>
                      <a:endParaRPr lang="sv-SE" sz="100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684</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1000">
                          <a:solidFill>
                            <a:srgbClr val="000000"/>
                          </a:solidFill>
                          <a:effectLst/>
                          <a:latin typeface="Montserrat"/>
                          <a:ea typeface="Times New Roman" panose="02020603050405020304" pitchFamily="18" charset="0"/>
                          <a:cs typeface="Times New Roman" panose="02020603050405020304" pitchFamily="18" charset="0"/>
                        </a:rPr>
                        <a:t>-162</a:t>
                      </a:r>
                      <a:endParaRPr lang="sv-SE" sz="100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-289</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extLst>
                  <a:ext uri="{0D108BD9-81ED-4DB2-BD59-A6C34878D82A}">
                    <a16:rowId xmlns:a16="http://schemas.microsoft.com/office/drawing/2014/main" val="1443623557"/>
                  </a:ext>
                </a:extLst>
              </a:tr>
              <a:tr h="196348">
                <a:tc>
                  <a:txBody>
                    <a:bodyPr/>
                    <a:lstStyle/>
                    <a:p>
                      <a:pP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Resultat per aktie (SEK)</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0,31</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tc>
                  <a:txBody>
                    <a:bodyPr/>
                    <a:lstStyle/>
                    <a:p>
                      <a:pPr algn="r">
                        <a:lnSpc>
                          <a:spcPct val="107000"/>
                        </a:lnSpc>
                        <a:spcAft>
                          <a:spcPts val="0"/>
                        </a:spcAft>
                      </a:pPr>
                      <a:r>
                        <a:rPr lang="sv-SE" sz="1000">
                          <a:solidFill>
                            <a:srgbClr val="000000"/>
                          </a:solidFill>
                          <a:effectLst/>
                          <a:latin typeface="Montserrat"/>
                          <a:ea typeface="Times New Roman" panose="02020603050405020304" pitchFamily="18" charset="0"/>
                          <a:cs typeface="Times New Roman" panose="02020603050405020304" pitchFamily="18" charset="0"/>
                        </a:rPr>
                        <a:t>-162</a:t>
                      </a:r>
                      <a:endParaRPr lang="sv-SE" sz="100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-0,23</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a:noFill/>
                    </a:lnT>
                    <a:lnB>
                      <a:noFill/>
                    </a:lnB>
                    <a:solidFill>
                      <a:schemeClr val="tx2">
                        <a:lumMod val="90000"/>
                      </a:schemeClr>
                    </a:solidFill>
                  </a:tcPr>
                </a:tc>
                <a:extLst>
                  <a:ext uri="{0D108BD9-81ED-4DB2-BD59-A6C34878D82A}">
                    <a16:rowId xmlns:a16="http://schemas.microsoft.com/office/drawing/2014/main" val="3105229691"/>
                  </a:ext>
                </a:extLst>
              </a:tr>
              <a:tr h="196348">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sv-SE" sz="1000" dirty="0">
                        <a:effectLst/>
                        <a:latin typeface="Montserrat"/>
                        <a:cs typeface="Times New Roman" panose="02020603050405020304" pitchFamily="18" charset="0"/>
                      </a:endParaRPr>
                    </a:p>
                  </a:txBody>
                  <a:tcPr marL="37604" marR="37604" marT="0" marB="0" anchor="b">
                    <a:lnL>
                      <a:noFill/>
                    </a:lnL>
                    <a:lnR>
                      <a:noFill/>
                    </a:lnR>
                    <a:lnT>
                      <a:noFill/>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2195115728"/>
                  </a:ext>
                </a:extLst>
              </a:tr>
              <a:tr h="196348">
                <a:tc>
                  <a:txBody>
                    <a:bodyPr/>
                    <a:lstStyle/>
                    <a:p>
                      <a:pP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Antal aktier</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1 576 000</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tc>
                  <a:txBody>
                    <a:bodyPr/>
                    <a:lstStyle/>
                    <a:p>
                      <a:pPr algn="r">
                        <a:lnSpc>
                          <a:spcPct val="107000"/>
                        </a:lnSpc>
                        <a:spcAft>
                          <a:spcPts val="0"/>
                        </a:spcAft>
                      </a:pPr>
                      <a:r>
                        <a:rPr lang="sv-SE" sz="1000">
                          <a:solidFill>
                            <a:srgbClr val="000000"/>
                          </a:solidFill>
                          <a:effectLst/>
                          <a:latin typeface="Montserrat"/>
                          <a:ea typeface="Times New Roman" panose="02020603050405020304" pitchFamily="18" charset="0"/>
                          <a:cs typeface="Times New Roman" panose="02020603050405020304" pitchFamily="18" charset="0"/>
                        </a:rPr>
                        <a:t>1 000</a:t>
                      </a:r>
                      <a:endParaRPr lang="sv-SE" sz="100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a:lnSpc>
                          <a:spcPct val="107000"/>
                        </a:lnSpc>
                        <a:spcAft>
                          <a:spcPts val="0"/>
                        </a:spcAft>
                      </a:pPr>
                      <a:r>
                        <a:rPr lang="sv-SE" sz="1000" dirty="0">
                          <a:solidFill>
                            <a:srgbClr val="000000"/>
                          </a:solidFill>
                          <a:effectLst/>
                          <a:latin typeface="Montserrat"/>
                          <a:ea typeface="Times New Roman" panose="02020603050405020304" pitchFamily="18" charset="0"/>
                          <a:cs typeface="Times New Roman" panose="02020603050405020304" pitchFamily="18" charset="0"/>
                        </a:rPr>
                        <a:t>1 576 000</a:t>
                      </a:r>
                      <a:endParaRPr lang="sv-SE" sz="1000" dirty="0">
                        <a:effectLst/>
                        <a:latin typeface="Montserrat"/>
                        <a:ea typeface="Calibri" panose="020F0502020204030204" pitchFamily="34" charset="0"/>
                        <a:cs typeface="Times New Roman" panose="02020603050405020304" pitchFamily="18" charset="0"/>
                      </a:endParaRPr>
                    </a:p>
                  </a:txBody>
                  <a:tcPr marL="37604" marR="37604" marT="0" marB="0" anchor="b">
                    <a:lnL>
                      <a:noFill/>
                    </a:lnL>
                    <a:lnR>
                      <a:noFill/>
                    </a:lnR>
                    <a:lnT w="12700" cap="flat" cmpd="sng" algn="ctr">
                      <a:solidFill>
                        <a:schemeClr val="tx1"/>
                      </a:solidFill>
                      <a:prstDash val="solid"/>
                      <a:round/>
                      <a:headEnd type="none" w="med" len="med"/>
                      <a:tailEnd type="none" w="med" len="med"/>
                    </a:lnT>
                    <a:lnB>
                      <a:noFill/>
                    </a:lnB>
                    <a:solidFill>
                      <a:schemeClr val="tx2">
                        <a:lumMod val="90000"/>
                      </a:schemeClr>
                    </a:solidFill>
                  </a:tcPr>
                </a:tc>
                <a:extLst>
                  <a:ext uri="{0D108BD9-81ED-4DB2-BD59-A6C34878D82A}">
                    <a16:rowId xmlns:a16="http://schemas.microsoft.com/office/drawing/2014/main" val="25649402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33425" y="1666875"/>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2144" y="130736"/>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p>
          <a:p>
            <a:pPr marL="0" lvl="0" indent="0" rtl="0">
              <a:spcBef>
                <a:spcPts val="0"/>
              </a:spcBef>
              <a:spcAft>
                <a:spcPts val="0"/>
              </a:spcAft>
              <a:buClr>
                <a:srgbClr val="000000"/>
              </a:buClr>
              <a:buSzPts val="1100"/>
              <a:buFont typeface="Arial"/>
              <a:buNone/>
            </a:pPr>
            <a:endParaRPr dirty="0"/>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3</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3" name="textruta 2">
            <a:extLst>
              <a:ext uri="{FF2B5EF4-FFF2-40B4-BE49-F238E27FC236}">
                <a16:creationId xmlns:a16="http://schemas.microsoft.com/office/drawing/2014/main" id="{93410DF7-6254-4CA5-A069-D58593183EA4}"/>
              </a:ext>
            </a:extLst>
          </p:cNvPr>
          <p:cNvSpPr txBox="1"/>
          <p:nvPr/>
        </p:nvSpPr>
        <p:spPr>
          <a:xfrm>
            <a:off x="481343" y="3130938"/>
            <a:ext cx="4703100" cy="4267771"/>
          </a:xfrm>
          <a:prstGeom prst="rect">
            <a:avLst/>
          </a:prstGeom>
          <a:noFill/>
        </p:spPr>
        <p:txBody>
          <a:bodyPr wrap="square" rtlCol="0">
            <a:spAutoFit/>
          </a:bodyPr>
          <a:lstStyle/>
          <a:p>
            <a:pPr>
              <a:lnSpc>
                <a:spcPct val="150000"/>
              </a:lnSpc>
            </a:pPr>
            <a:r>
              <a:rPr lang="sv-SE" b="1" spc="300" dirty="0">
                <a:latin typeface="Montserrat"/>
                <a:ea typeface="Montserrat"/>
                <a:cs typeface="Montserrat"/>
                <a:sym typeface="Montserrat"/>
              </a:rPr>
              <a:t>VD HAR ORDET</a:t>
            </a:r>
            <a:br>
              <a:rPr lang="sv-SE" b="1" spc="300" dirty="0">
                <a:latin typeface="Montserrat"/>
                <a:ea typeface="Montserrat"/>
                <a:cs typeface="Montserrat"/>
                <a:sym typeface="Montserrat"/>
              </a:rPr>
            </a:br>
            <a:endParaRPr lang="sv-SE" sz="1200" b="1" dirty="0">
              <a:latin typeface="Montserrat"/>
            </a:endParaRPr>
          </a:p>
          <a:p>
            <a:pPr>
              <a:lnSpc>
                <a:spcPct val="150000"/>
              </a:lnSpc>
            </a:pPr>
            <a:r>
              <a:rPr lang="sv-SE" sz="1200" b="1" dirty="0">
                <a:latin typeface="Montserrat"/>
              </a:rPr>
              <a:t>CGit är numer ett publikt bolag, noterat på Aktietorget!</a:t>
            </a:r>
            <a:br>
              <a:rPr lang="sv-SE" sz="1200" dirty="0">
                <a:latin typeface="Roboto"/>
              </a:rPr>
            </a:br>
            <a:r>
              <a:rPr lang="sv-SE" sz="900" b="1" dirty="0">
                <a:latin typeface="Roboto"/>
              </a:rPr>
              <a:t>Den 9 januari var en väldig omtumlande och häftig dag för oss! Efter nästa ett års förberedelser var det äntligen dags att ringa i den anrika klockan och känslan gick att ta på när vi såg handeln påbörjas av CGit som ett publikt och noterat bolag!</a:t>
            </a:r>
            <a:br>
              <a:rPr lang="sv-SE" sz="900" b="1" dirty="0">
                <a:latin typeface="Roboto"/>
              </a:rPr>
            </a:br>
            <a:br>
              <a:rPr lang="sv-SE" sz="900" b="1" dirty="0">
                <a:latin typeface="Roboto"/>
              </a:rPr>
            </a:br>
            <a:r>
              <a:rPr lang="sv-SE" sz="900" dirty="0">
                <a:latin typeface="Roboto"/>
              </a:rPr>
              <a:t>Det har varit spännande och ny energi har kommit till oss som bolag under det första kvartalet som ett publikt bolag. Med bra och tydliga moln, adekvata satsningar på områden som ligger rätt i tiden har vi fått en bra start av 2018 och Q1 vilket känns väldigt bra och ingjuter en bra känsla för fortsättningen.  </a:t>
            </a:r>
            <a:br>
              <a:rPr lang="sv-SE" sz="900" dirty="0">
                <a:latin typeface="Roboto"/>
              </a:rPr>
            </a:br>
            <a:endParaRPr lang="sv-SE" sz="900" dirty="0">
              <a:latin typeface="Roboto"/>
            </a:endParaRPr>
          </a:p>
          <a:p>
            <a:pPr>
              <a:lnSpc>
                <a:spcPct val="150000"/>
              </a:lnSpc>
            </a:pPr>
            <a:r>
              <a:rPr lang="sv-SE" sz="900" dirty="0">
                <a:latin typeface="Roboto"/>
              </a:rPr>
              <a:t>CGit har som vi tidigare har berättat om lanserat ett koncept avseende specialiserad infrastruktur för utveckling av AI, Artificiell Intelligens, och Deep Learning. CGit förutspår att detta område kommer att växa kraftigt under de kommande åren. Därför har vi nu tagit fram AI-infrastruktur som</a:t>
            </a:r>
            <a:r>
              <a:rPr lang="sv-SE" sz="900" b="1" dirty="0">
                <a:latin typeface="Roboto"/>
              </a:rPr>
              <a:t> </a:t>
            </a:r>
            <a:r>
              <a:rPr lang="sv-SE" sz="900" dirty="0">
                <a:latin typeface="Roboto"/>
              </a:rPr>
              <a:t>tjänst. CGit kommer att erbjuda Sveriges modernaste AI-infrastruktur som tjänst. Infrastrukturen baseras på den absolut senaste tekniken för utveckling inom AI och Deep Learning.  </a:t>
            </a:r>
          </a:p>
          <a:p>
            <a:pPr>
              <a:lnSpc>
                <a:spcPct val="150000"/>
              </a:lnSpc>
            </a:pPr>
            <a:endParaRPr lang="sv-SE" sz="900" b="1" dirty="0">
              <a:latin typeface="Roboto"/>
            </a:endParaRPr>
          </a:p>
        </p:txBody>
      </p:sp>
      <p:pic>
        <p:nvPicPr>
          <p:cNvPr id="17" name="Bildobjekt 16">
            <a:extLst>
              <a:ext uri="{FF2B5EF4-FFF2-40B4-BE49-F238E27FC236}">
                <a16:creationId xmlns:a16="http://schemas.microsoft.com/office/drawing/2014/main" id="{87265E2F-EB18-497D-8A73-77ACA6EC1223}"/>
              </a:ext>
            </a:extLst>
          </p:cNvPr>
          <p:cNvPicPr>
            <a:picLocks noChangeAspect="1"/>
          </p:cNvPicPr>
          <p:nvPr/>
        </p:nvPicPr>
        <p:blipFill>
          <a:blip r:embed="rId5"/>
          <a:stretch>
            <a:fillRect/>
          </a:stretch>
        </p:blipFill>
        <p:spPr>
          <a:xfrm>
            <a:off x="660400" y="1586353"/>
            <a:ext cx="1412949" cy="1412949"/>
          </a:xfrm>
          <a:prstGeom prst="rect">
            <a:avLst/>
          </a:prstGeom>
        </p:spPr>
      </p:pic>
    </p:spTree>
    <p:extLst>
      <p:ext uri="{BB962C8B-B14F-4D97-AF65-F5344CB8AC3E}">
        <p14:creationId xmlns:p14="http://schemas.microsoft.com/office/powerpoint/2010/main" val="168712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22459" y="1692357"/>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0500" y="173800"/>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4</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2" name="textruta 1">
            <a:extLst>
              <a:ext uri="{FF2B5EF4-FFF2-40B4-BE49-F238E27FC236}">
                <a16:creationId xmlns:a16="http://schemas.microsoft.com/office/drawing/2014/main" id="{02A8C596-541E-4322-AB9B-8F4E8C6DEF1B}"/>
              </a:ext>
            </a:extLst>
          </p:cNvPr>
          <p:cNvSpPr txBox="1"/>
          <p:nvPr/>
        </p:nvSpPr>
        <p:spPr>
          <a:xfrm>
            <a:off x="420629" y="2790928"/>
            <a:ext cx="4821239" cy="4518866"/>
          </a:xfrm>
          <a:prstGeom prst="rect">
            <a:avLst/>
          </a:prstGeom>
          <a:noFill/>
        </p:spPr>
        <p:txBody>
          <a:bodyPr wrap="square" rtlCol="0">
            <a:spAutoFit/>
          </a:bodyPr>
          <a:lstStyle/>
          <a:p>
            <a:pPr>
              <a:lnSpc>
                <a:spcPct val="150000"/>
              </a:lnSpc>
            </a:pPr>
            <a:r>
              <a:rPr lang="sv-SE" sz="900" dirty="0">
                <a:latin typeface="Roboto"/>
              </a:rPr>
              <a:t>CGit kommer erbjuda en komplett hård-och mjukvarulösning för AI och Deep Learning som baseras på NVIDIA DGX-1 och därmed kommer vi ha en av Sveriges modernaste och mest högpresterande AI-plattformar som tjänst. Vi bygger vår plattform på exakt samma beprövade teknik som vi gjort hos våra kunder. För CGit är det en naturlig följd av de senaste årets stora framgångar med att leverera nyckelfärdiga infrastrukturlösningar till några av de mest prestigefulla AI och Deep Learning-projekten i Sverige</a:t>
            </a:r>
            <a:br>
              <a:rPr lang="sv-SE" sz="900" dirty="0">
                <a:latin typeface="Roboto"/>
              </a:rPr>
            </a:br>
            <a:endParaRPr lang="sv-SE" sz="900" b="1" dirty="0">
              <a:latin typeface="Roboto"/>
            </a:endParaRPr>
          </a:p>
          <a:p>
            <a:pPr>
              <a:lnSpc>
                <a:spcPct val="150000"/>
              </a:lnSpc>
            </a:pPr>
            <a:r>
              <a:rPr lang="sv-SE" sz="1000" b="1" dirty="0">
                <a:latin typeface="Montserrat"/>
              </a:rPr>
              <a:t>FÖRSTA KVARTALET</a:t>
            </a:r>
          </a:p>
          <a:p>
            <a:pPr>
              <a:lnSpc>
                <a:spcPct val="150000"/>
              </a:lnSpc>
            </a:pPr>
            <a:r>
              <a:rPr lang="sv-SE" sz="900" dirty="0">
                <a:latin typeface="Roboto"/>
              </a:rPr>
              <a:t>Vårt första kvartal har börjat bra med en organisk tillväxt på 53 procent (14 370 MSEK) jämfört med samma period föregående år (9 342 MESK). En del av framgångarna i Q1 kan hänföras till de något större affärerna vi gjort inom området AI, Deep Learning men jag vill också poängtera att det är när alla våra intänktsben levererar som vi når det utfall som vi rapporterar i vår Q1 rapport.</a:t>
            </a:r>
          </a:p>
          <a:p>
            <a:pPr>
              <a:lnSpc>
                <a:spcPct val="150000"/>
              </a:lnSpc>
            </a:pPr>
            <a:r>
              <a:rPr lang="sv-SE" sz="900" dirty="0">
                <a:latin typeface="Roboto"/>
              </a:rPr>
              <a:t> </a:t>
            </a:r>
          </a:p>
          <a:p>
            <a:pPr>
              <a:lnSpc>
                <a:spcPct val="150000"/>
              </a:lnSpc>
            </a:pPr>
            <a:r>
              <a:rPr lang="sv-SE" sz="1000" b="1" dirty="0">
                <a:latin typeface="Montserrat"/>
              </a:rPr>
              <a:t>KASSAFLÖDET</a:t>
            </a:r>
            <a:br>
              <a:rPr lang="sv-SE" sz="900" dirty="0">
                <a:latin typeface="Roboto"/>
              </a:rPr>
            </a:br>
            <a:r>
              <a:rPr lang="sv-SE" sz="900" dirty="0">
                <a:latin typeface="Roboto"/>
              </a:rPr>
              <a:t>CGit fortsätter att skapa ett bra kassaflöde både genom den löpande verksamheten men också med hjälp av den genomförda emissionen i samband med börsnoteringen. Det gör det möjligt för CGit att fortsätta göra tillväxtskapande investeringar. </a:t>
            </a:r>
          </a:p>
          <a:p>
            <a:pPr>
              <a:lnSpc>
                <a:spcPct val="150000"/>
              </a:lnSpc>
            </a:pPr>
            <a:r>
              <a:rPr lang="sv-SE" sz="900" dirty="0">
                <a:latin typeface="Roboto"/>
              </a:rPr>
              <a:t> </a:t>
            </a:r>
            <a:br>
              <a:rPr lang="sv-SE" sz="900" dirty="0">
                <a:latin typeface="Roboto"/>
              </a:rPr>
            </a:br>
            <a:r>
              <a:rPr lang="sv-SE" sz="1000" b="1" dirty="0">
                <a:latin typeface="Montserrat"/>
              </a:rPr>
              <a:t>Mattias Bergkvist</a:t>
            </a:r>
            <a:br>
              <a:rPr lang="sv-SE" sz="1000" b="1" dirty="0">
                <a:latin typeface="Montserrat"/>
              </a:rPr>
            </a:br>
            <a:r>
              <a:rPr lang="sv-SE" sz="1000" b="1" dirty="0">
                <a:latin typeface="Montserrat"/>
              </a:rPr>
              <a:t>VD</a:t>
            </a:r>
          </a:p>
        </p:txBody>
      </p:sp>
      <p:pic>
        <p:nvPicPr>
          <p:cNvPr id="5" name="Bildobjekt 4">
            <a:extLst>
              <a:ext uri="{FF2B5EF4-FFF2-40B4-BE49-F238E27FC236}">
                <a16:creationId xmlns:a16="http://schemas.microsoft.com/office/drawing/2014/main" id="{5C8B4AD4-68CC-4918-9767-66462E6870DF}"/>
              </a:ext>
            </a:extLst>
          </p:cNvPr>
          <p:cNvPicPr>
            <a:picLocks noChangeAspect="1"/>
          </p:cNvPicPr>
          <p:nvPr/>
        </p:nvPicPr>
        <p:blipFill>
          <a:blip r:embed="rId5"/>
          <a:stretch>
            <a:fillRect/>
          </a:stretch>
        </p:blipFill>
        <p:spPr>
          <a:xfrm>
            <a:off x="522118" y="967964"/>
            <a:ext cx="2591078" cy="1748762"/>
          </a:xfrm>
          <a:prstGeom prst="rect">
            <a:avLst/>
          </a:prstGeom>
        </p:spPr>
      </p:pic>
    </p:spTree>
    <p:extLst>
      <p:ext uri="{BB962C8B-B14F-4D97-AF65-F5344CB8AC3E}">
        <p14:creationId xmlns:p14="http://schemas.microsoft.com/office/powerpoint/2010/main" val="340112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2144" y="115503"/>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5</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64" name="Shape 64"/>
          <p:cNvSpPr txBox="1"/>
          <p:nvPr/>
        </p:nvSpPr>
        <p:spPr>
          <a:xfrm>
            <a:off x="730725" y="1359023"/>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 name="textruta 4">
            <a:extLst>
              <a:ext uri="{FF2B5EF4-FFF2-40B4-BE49-F238E27FC236}">
                <a16:creationId xmlns:a16="http://schemas.microsoft.com/office/drawing/2014/main" id="{68E566BC-BC76-4ACA-8909-9580E0E04EB9}"/>
              </a:ext>
            </a:extLst>
          </p:cNvPr>
          <p:cNvSpPr txBox="1"/>
          <p:nvPr/>
        </p:nvSpPr>
        <p:spPr>
          <a:xfrm>
            <a:off x="327782" y="795665"/>
            <a:ext cx="4980337" cy="6801862"/>
          </a:xfrm>
          <a:prstGeom prst="rect">
            <a:avLst/>
          </a:prstGeom>
          <a:noFill/>
        </p:spPr>
        <p:txBody>
          <a:bodyPr wrap="square" rtlCol="0">
            <a:spAutoFit/>
          </a:bodyPr>
          <a:lstStyle/>
          <a:p>
            <a:pPr>
              <a:lnSpc>
                <a:spcPct val="150000"/>
              </a:lnSpc>
            </a:pPr>
            <a:r>
              <a:rPr lang="sv-SE" sz="1000" b="1" dirty="0">
                <a:latin typeface="Montserrat"/>
              </a:rPr>
              <a:t>AKTIEN</a:t>
            </a:r>
          </a:p>
          <a:p>
            <a:pPr>
              <a:lnSpc>
                <a:spcPct val="150000"/>
              </a:lnSpc>
            </a:pPr>
            <a:r>
              <a:rPr lang="sv-SE" sz="900" dirty="0">
                <a:latin typeface="Roboto"/>
              </a:rPr>
              <a:t>Bolagets aktie finns tillgänglig för handel hos Aktie Torget under kortnamnet CGIT B, ISIN-kod är SE0010636837. Aktiekapitalet i CGit uppgår till 788 000 kronor fördelat på 1 576 000 aktier med ett kvotvärde om 0,50 kr per aktie per den 31 december 2017. Aktiekapitalet i CGit ska uppgå till lägst 688 000 kronor och högst 2 752 000 kronor fördelat på lägst 1 376 000 aktier och högst 5 504 000 aktier. Samtliga aktier är emitterade och fullt betalda.</a:t>
            </a:r>
          </a:p>
          <a:p>
            <a:pPr>
              <a:lnSpc>
                <a:spcPct val="150000"/>
              </a:lnSpc>
            </a:pPr>
            <a:endParaRPr lang="sv-SE" sz="1000" dirty="0">
              <a:latin typeface="Montserrat"/>
            </a:endParaRPr>
          </a:p>
          <a:p>
            <a:pPr>
              <a:lnSpc>
                <a:spcPct val="150000"/>
              </a:lnSpc>
            </a:pPr>
            <a:r>
              <a:rPr lang="sv-SE" sz="1000" b="1" dirty="0">
                <a:latin typeface="Montserrat"/>
              </a:rPr>
              <a:t>REDOVISNINGS- OCH KVARTALSPRINCIPER</a:t>
            </a:r>
          </a:p>
          <a:p>
            <a:pPr>
              <a:lnSpc>
                <a:spcPct val="150000"/>
              </a:lnSpc>
            </a:pPr>
            <a:r>
              <a:rPr lang="sv-SE" sz="900" dirty="0">
                <a:latin typeface="Roboto"/>
              </a:rPr>
              <a:t>Koncernens och Moderföretagets finansiella rapporter har upprättats i enlighet med BFNAR 2012:1 (K3): I koncernredovisningen konsolideras Moderföretaget och samtliga dotterföretags verksamheter. Dotterföretag är alla företag i vilka Koncernen har rätten att utforma företagets finansiella och operativa strategier i syfte att erhålla ekonomiska fördelar. Koncernen uppnår och utövar bestämmande inflytande genom att inneha över hälften av rösterna. Koncerninterna transaktioner och balansposter elimineras i sin helhet vid konsolidering, inklusive orealiserade vinster och förluster på transaktioner mellan koncernföretagen.</a:t>
            </a:r>
          </a:p>
          <a:p>
            <a:pPr>
              <a:lnSpc>
                <a:spcPct val="150000"/>
              </a:lnSpc>
            </a:pPr>
            <a:endParaRPr lang="sv-SE" sz="900" dirty="0">
              <a:latin typeface="Roboto"/>
            </a:endParaRPr>
          </a:p>
          <a:p>
            <a:pPr>
              <a:lnSpc>
                <a:spcPct val="150000"/>
              </a:lnSpc>
            </a:pPr>
            <a:r>
              <a:rPr lang="sv-SE" sz="1000" b="1" dirty="0">
                <a:latin typeface="Montserrat"/>
              </a:rPr>
              <a:t>REVISORNS UTLÅTANDE ANGÅENDE DELÅRSRAPPORT</a:t>
            </a:r>
            <a:br>
              <a:rPr lang="sv-SE" sz="1000" b="1" dirty="0">
                <a:latin typeface="Montserrat"/>
              </a:rPr>
            </a:br>
            <a:r>
              <a:rPr lang="sv-SE" sz="900" dirty="0">
                <a:latin typeface="Roboto"/>
              </a:rPr>
              <a:t>Rapporten har inte varit föremål för granskning av bolagets revisor.</a:t>
            </a:r>
            <a:br>
              <a:rPr lang="sv-SE" sz="900" dirty="0">
                <a:latin typeface="Roboto"/>
              </a:rPr>
            </a:br>
            <a:endParaRPr lang="sv-SE" sz="1000" dirty="0">
              <a:latin typeface="Montserrat"/>
            </a:endParaRPr>
          </a:p>
          <a:p>
            <a:pPr>
              <a:lnSpc>
                <a:spcPct val="150000"/>
              </a:lnSpc>
            </a:pPr>
            <a:r>
              <a:rPr lang="sv-SE" sz="1000" b="1" dirty="0">
                <a:latin typeface="Montserrat"/>
              </a:rPr>
              <a:t>ANSTÄLLDA</a:t>
            </a:r>
            <a:br>
              <a:rPr lang="sv-SE" b="1" dirty="0">
                <a:latin typeface="Montserrat"/>
              </a:rPr>
            </a:br>
            <a:r>
              <a:rPr lang="sv-SE" sz="900" dirty="0">
                <a:latin typeface="Roboto"/>
              </a:rPr>
              <a:t>Per den 31 mars 2018 har bolaget 23 anställda (24 st).</a:t>
            </a:r>
          </a:p>
          <a:p>
            <a:endParaRPr lang="sv-SE" sz="900" dirty="0">
              <a:latin typeface="Roboto"/>
            </a:endParaRPr>
          </a:p>
          <a:p>
            <a:pPr>
              <a:lnSpc>
                <a:spcPct val="150000"/>
              </a:lnSpc>
            </a:pPr>
            <a:r>
              <a:rPr lang="sv-SE" sz="1000" b="1" dirty="0">
                <a:latin typeface="Montserrat"/>
              </a:rPr>
              <a:t>VIKTIGA DATUM</a:t>
            </a:r>
            <a:br>
              <a:rPr lang="sv-SE" sz="1000" b="1" dirty="0">
                <a:latin typeface="Montserrat"/>
              </a:rPr>
            </a:br>
            <a:r>
              <a:rPr lang="sv-SE" sz="900" dirty="0">
                <a:latin typeface="Roboto"/>
              </a:rPr>
              <a:t>Q2 rapport 2018-08-16</a:t>
            </a:r>
          </a:p>
          <a:p>
            <a:pPr>
              <a:lnSpc>
                <a:spcPct val="150000"/>
              </a:lnSpc>
            </a:pPr>
            <a:r>
              <a:rPr lang="sv-SE" sz="900" dirty="0">
                <a:latin typeface="Roboto"/>
              </a:rPr>
              <a:t>Q3 rapport 2018-11-15</a:t>
            </a:r>
            <a:br>
              <a:rPr lang="sv-SE" sz="900" dirty="0">
                <a:latin typeface="Roboto"/>
              </a:rPr>
            </a:br>
            <a:br>
              <a:rPr lang="sv-SE" sz="900" dirty="0">
                <a:latin typeface="Roboto"/>
              </a:rPr>
            </a:br>
            <a:r>
              <a:rPr lang="sv-SE" sz="1000" b="1" dirty="0">
                <a:latin typeface="Montserrat"/>
              </a:rPr>
              <a:t>FÖR YTTERLIGARE INFORMATION</a:t>
            </a:r>
            <a:br>
              <a:rPr lang="sv-SE" sz="1000" b="1" dirty="0">
                <a:latin typeface="Montserrat"/>
              </a:rPr>
            </a:br>
            <a:r>
              <a:rPr lang="sv-SE" sz="900" dirty="0">
                <a:latin typeface="Roboto"/>
              </a:rPr>
              <a:t>Mattias Bergkvist, VD</a:t>
            </a:r>
            <a:br>
              <a:rPr lang="sv-SE" sz="900" dirty="0">
                <a:latin typeface="Roboto"/>
              </a:rPr>
            </a:br>
            <a:r>
              <a:rPr lang="sv-SE" sz="900" dirty="0">
                <a:latin typeface="Roboto"/>
              </a:rPr>
              <a:t>E-post: mattias.bergkvist@cgit.se</a:t>
            </a:r>
            <a:br>
              <a:rPr lang="sv-SE" sz="900" u="sng" dirty="0">
                <a:latin typeface="Roboto"/>
              </a:rPr>
            </a:br>
            <a:r>
              <a:rPr lang="sv-SE" sz="900" dirty="0">
                <a:latin typeface="Roboto"/>
              </a:rPr>
              <a:t>Telefon: 0733-70 98 22</a:t>
            </a:r>
          </a:p>
          <a:p>
            <a:pPr>
              <a:lnSpc>
                <a:spcPct val="150000"/>
              </a:lnSpc>
            </a:pPr>
            <a:endParaRPr lang="sv-SE" sz="900" dirty="0">
              <a:latin typeface="Roboto"/>
            </a:endParaRPr>
          </a:p>
          <a:p>
            <a:endParaRPr lang="sv-SE" sz="1000" b="1" dirty="0">
              <a:latin typeface="Montserrat"/>
            </a:endParaRPr>
          </a:p>
        </p:txBody>
      </p:sp>
    </p:spTree>
    <p:extLst>
      <p:ext uri="{BB962C8B-B14F-4D97-AF65-F5344CB8AC3E}">
        <p14:creationId xmlns:p14="http://schemas.microsoft.com/office/powerpoint/2010/main" val="263475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33425" y="1666875"/>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0500" y="173800"/>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6</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2" name="textruta 1">
            <a:extLst>
              <a:ext uri="{FF2B5EF4-FFF2-40B4-BE49-F238E27FC236}">
                <a16:creationId xmlns:a16="http://schemas.microsoft.com/office/drawing/2014/main" id="{02A8C596-541E-4322-AB9B-8F4E8C6DEF1B}"/>
              </a:ext>
            </a:extLst>
          </p:cNvPr>
          <p:cNvSpPr txBox="1"/>
          <p:nvPr/>
        </p:nvSpPr>
        <p:spPr>
          <a:xfrm>
            <a:off x="437674" y="3166223"/>
            <a:ext cx="4821239" cy="4324261"/>
          </a:xfrm>
          <a:prstGeom prst="rect">
            <a:avLst/>
          </a:prstGeom>
          <a:noFill/>
        </p:spPr>
        <p:txBody>
          <a:bodyPr wrap="square" rtlCol="0">
            <a:spAutoFit/>
          </a:bodyPr>
          <a:lstStyle/>
          <a:p>
            <a:pPr>
              <a:lnSpc>
                <a:spcPct val="150000"/>
              </a:lnSpc>
            </a:pPr>
            <a:r>
              <a:rPr lang="sv-SE" sz="1000" b="1" dirty="0">
                <a:latin typeface="Montserrat"/>
              </a:rPr>
              <a:t>VERKSAMHETSBESKRIVNING</a:t>
            </a:r>
          </a:p>
          <a:p>
            <a:pPr>
              <a:lnSpc>
                <a:spcPct val="150000"/>
              </a:lnSpc>
            </a:pPr>
            <a:r>
              <a:rPr lang="sv-SE" sz="900" dirty="0">
                <a:latin typeface="Roboto"/>
              </a:rPr>
              <a:t>CGit har sedan 2007 levererar specialistkunskap och marknadsledande lösningar inom virtualiserad infrastruktur. Vi är ett kunskaps- och idédrivet bolag med fokus på engagemang, kunskap, tillgänglighet samt flexibilitet. </a:t>
            </a:r>
            <a:br>
              <a:rPr lang="sv-SE" sz="900" dirty="0">
                <a:latin typeface="Roboto"/>
              </a:rPr>
            </a:br>
            <a:endParaRPr lang="sv-SE" sz="900" dirty="0">
              <a:latin typeface="Roboto"/>
            </a:endParaRPr>
          </a:p>
          <a:p>
            <a:pPr>
              <a:lnSpc>
                <a:spcPct val="150000"/>
              </a:lnSpc>
            </a:pPr>
            <a:r>
              <a:rPr lang="sv-SE" sz="900" dirty="0">
                <a:latin typeface="Roboto"/>
              </a:rPr>
              <a:t>Vi hjälper företag att få ut det mesta av sina befintliga IT-lösningar och att hitta maximal affärsnytta i planerade investeringar. Det åstadkommer vi genom nära samarbete med få och noga utvalda partners som tillsammans skapar synergier.</a:t>
            </a:r>
            <a:br>
              <a:rPr lang="sv-SE" sz="900" dirty="0">
                <a:latin typeface="Roboto"/>
              </a:rPr>
            </a:br>
            <a:endParaRPr lang="sv-SE" sz="900" dirty="0">
              <a:latin typeface="Roboto"/>
            </a:endParaRPr>
          </a:p>
          <a:p>
            <a:pPr>
              <a:lnSpc>
                <a:spcPct val="150000"/>
              </a:lnSpc>
            </a:pPr>
            <a:r>
              <a:rPr lang="sv-SE" sz="900" dirty="0">
                <a:latin typeface="Roboto"/>
              </a:rPr>
              <a:t>Vår inställning är att morgondagens utmaningar inte kan mötas med gårdagens teknik och ett samarbete med CGit alltid skall vara värdefullt, lönsamt och rätt i tiden.</a:t>
            </a:r>
            <a:br>
              <a:rPr lang="sv-SE" sz="900" dirty="0">
                <a:latin typeface="Roboto"/>
              </a:rPr>
            </a:br>
            <a:endParaRPr lang="sv-SE" sz="900" dirty="0">
              <a:latin typeface="Roboto"/>
            </a:endParaRPr>
          </a:p>
          <a:p>
            <a:pPr>
              <a:lnSpc>
                <a:spcPct val="150000"/>
              </a:lnSpc>
            </a:pPr>
            <a:r>
              <a:rPr lang="sv-SE" sz="900" dirty="0">
                <a:latin typeface="Roboto"/>
              </a:rPr>
              <a:t>CGit tillhandahåller spetskompetens inom lagring, virtualisering, säkerhet, automatisering och kontinuitetsplanering. Vi vill vara en IT-partner som erbjuder innovativa IT-konsulttjänster samt IT-lösningar som stärker vår kunders verksamheter.</a:t>
            </a:r>
          </a:p>
          <a:p>
            <a:pPr>
              <a:lnSpc>
                <a:spcPct val="150000"/>
              </a:lnSpc>
            </a:pPr>
            <a:endParaRPr lang="sv-SE" sz="1000" dirty="0">
              <a:latin typeface="Montserrat"/>
            </a:endParaRPr>
          </a:p>
          <a:p>
            <a:pPr>
              <a:lnSpc>
                <a:spcPct val="150000"/>
              </a:lnSpc>
            </a:pPr>
            <a:br>
              <a:rPr lang="sv-SE" dirty="0"/>
            </a:br>
            <a:endParaRPr lang="sv-SE" dirty="0"/>
          </a:p>
          <a:p>
            <a:endParaRPr lang="sv-SE" dirty="0"/>
          </a:p>
        </p:txBody>
      </p:sp>
      <p:sp>
        <p:nvSpPr>
          <p:cNvPr id="4" name="Rektangel 3">
            <a:extLst>
              <a:ext uri="{FF2B5EF4-FFF2-40B4-BE49-F238E27FC236}">
                <a16:creationId xmlns:a16="http://schemas.microsoft.com/office/drawing/2014/main" id="{8C896AAC-498F-4B38-9FAB-EFF20C69206C}"/>
              </a:ext>
            </a:extLst>
          </p:cNvPr>
          <p:cNvSpPr/>
          <p:nvPr/>
        </p:nvSpPr>
        <p:spPr>
          <a:xfrm>
            <a:off x="219717" y="1916675"/>
            <a:ext cx="5247258" cy="1079277"/>
          </a:xfrm>
          <a:prstGeom prst="rect">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6335954E-314F-4AF0-93E0-B5EC418BE7EA}"/>
              </a:ext>
            </a:extLst>
          </p:cNvPr>
          <p:cNvSpPr txBox="1"/>
          <p:nvPr/>
        </p:nvSpPr>
        <p:spPr>
          <a:xfrm>
            <a:off x="437674" y="1874162"/>
            <a:ext cx="5289815" cy="1019125"/>
          </a:xfrm>
          <a:prstGeom prst="rect">
            <a:avLst/>
          </a:prstGeom>
          <a:noFill/>
        </p:spPr>
        <p:txBody>
          <a:bodyPr wrap="square" rtlCol="0">
            <a:spAutoFit/>
          </a:bodyPr>
          <a:lstStyle/>
          <a:p>
            <a:endParaRPr lang="sv-SE" sz="800" b="1" dirty="0">
              <a:solidFill>
                <a:srgbClr val="434343"/>
              </a:solidFill>
              <a:latin typeface="Montserrat"/>
            </a:endParaRPr>
          </a:p>
          <a:p>
            <a:pPr>
              <a:lnSpc>
                <a:spcPct val="150000"/>
              </a:lnSpc>
            </a:pPr>
            <a:r>
              <a:rPr lang="sv-SE" b="1" dirty="0">
                <a:solidFill>
                  <a:srgbClr val="434343"/>
                </a:solidFill>
                <a:latin typeface="Montserrat"/>
              </a:rPr>
              <a:t>AFFÄRSIDÉ </a:t>
            </a:r>
            <a:br>
              <a:rPr lang="sv-SE" b="1" dirty="0">
                <a:solidFill>
                  <a:srgbClr val="434343"/>
                </a:solidFill>
                <a:latin typeface="Montserrat"/>
              </a:rPr>
            </a:br>
            <a:r>
              <a:rPr lang="sv-SE" sz="1100" b="1" dirty="0">
                <a:solidFill>
                  <a:srgbClr val="434343"/>
                </a:solidFill>
                <a:latin typeface="Roboto"/>
              </a:rPr>
              <a:t>Genom att utmana med innovativa, smarta och enkla lösningar ökar vi</a:t>
            </a:r>
            <a:br>
              <a:rPr lang="sv-SE" sz="1100" b="1" dirty="0">
                <a:solidFill>
                  <a:srgbClr val="434343"/>
                </a:solidFill>
                <a:latin typeface="Roboto"/>
              </a:rPr>
            </a:br>
            <a:r>
              <a:rPr lang="sv-SE" sz="1100" b="1" dirty="0">
                <a:solidFill>
                  <a:srgbClr val="434343"/>
                </a:solidFill>
                <a:latin typeface="Roboto"/>
              </a:rPr>
              <a:t>våra kunders konkurrenskraft.</a:t>
            </a:r>
            <a:endParaRPr lang="sv-SE" sz="1100" b="1" dirty="0">
              <a:latin typeface="Montserrat"/>
            </a:endParaRPr>
          </a:p>
        </p:txBody>
      </p:sp>
    </p:spTree>
    <p:extLst>
      <p:ext uri="{BB962C8B-B14F-4D97-AF65-F5344CB8AC3E}">
        <p14:creationId xmlns:p14="http://schemas.microsoft.com/office/powerpoint/2010/main" val="100842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33425" y="1666875"/>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0500" y="173800"/>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7</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6" name="Rektangel 5">
            <a:extLst>
              <a:ext uri="{FF2B5EF4-FFF2-40B4-BE49-F238E27FC236}">
                <a16:creationId xmlns:a16="http://schemas.microsoft.com/office/drawing/2014/main" id="{8D96C7EA-EFC2-4613-983F-9A9E694BD7B1}"/>
              </a:ext>
            </a:extLst>
          </p:cNvPr>
          <p:cNvSpPr/>
          <p:nvPr/>
        </p:nvSpPr>
        <p:spPr>
          <a:xfrm>
            <a:off x="358159" y="1681058"/>
            <a:ext cx="5052783" cy="4501232"/>
          </a:xfrm>
          <a:prstGeom prst="rect">
            <a:avLst/>
          </a:prstGeom>
        </p:spPr>
        <p:txBody>
          <a:bodyPr wrap="square">
            <a:spAutoFit/>
          </a:bodyPr>
          <a:lstStyle/>
          <a:p>
            <a:pPr>
              <a:lnSpc>
                <a:spcPct val="150000"/>
              </a:lnSpc>
            </a:pPr>
            <a:r>
              <a:rPr lang="sv-SE" b="1" dirty="0">
                <a:latin typeface="Montserrat"/>
              </a:rPr>
              <a:t>VÄSENTLIGA HÄNDELSER Q1 2018</a:t>
            </a:r>
            <a:endParaRPr lang="sv-SE" sz="900" dirty="0">
              <a:latin typeface="Roboto"/>
            </a:endParaRPr>
          </a:p>
          <a:p>
            <a:pPr marL="171450" lvl="0" indent="-171450">
              <a:lnSpc>
                <a:spcPct val="150000"/>
              </a:lnSpc>
              <a:buFont typeface="Arial" panose="020B0604020202020204" pitchFamily="34" charset="0"/>
              <a:buChar char="•"/>
            </a:pP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2018-01-15, CGit gör affär kring nästa generations datacenter. Befintlig kund till CGit har tagit beslutet att bygga ut befintlig infrastruktur för att säkerställa morgondagens krav från verksamheten och har ett värde på 2,2 MSEK. Kunden som verkar inom branschen för globalt skydd och bevakning av varumärken och domännamn framtid säkrar sin befintliga miljö kring datacenter baserat på teknik från Arista och </a:t>
            </a:r>
            <a:r>
              <a:rPr lang="sv-SE" sz="900" dirty="0" err="1">
                <a:latin typeface="Roboto"/>
              </a:rPr>
              <a:t>Nutanix</a:t>
            </a:r>
            <a:r>
              <a:rPr lang="sv-SE" sz="900" dirty="0">
                <a:latin typeface="Roboto"/>
              </a:rPr>
              <a:t>. Den här affären ligger i linje med våra expansionsplaner framåt och vår strategi för tillväxt</a:t>
            </a:r>
            <a:br>
              <a:rPr lang="sv-SE" sz="900" dirty="0">
                <a:latin typeface="Roboto"/>
              </a:rPr>
            </a:b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2018-01-18, CGit gör affär med ny leverantör - </a:t>
            </a:r>
            <a:r>
              <a:rPr lang="sv-SE" sz="900" dirty="0" err="1">
                <a:latin typeface="Roboto"/>
              </a:rPr>
              <a:t>Avecto</a:t>
            </a:r>
            <a:r>
              <a:rPr lang="sv-SE" sz="900" dirty="0">
                <a:latin typeface="Roboto"/>
              </a:rPr>
              <a:t> är en innovativ leverantör som erbjuder lösningar inom nästa generations säkerhet. Kunden som är en befintlig kund inom datacenter ger oss nu utökat förtroende inom säkerhetsområdet. Kunden investerar i en endpoint protection lösning för att göra sin infrastruktur än säkrare. Värde 300 KSEK</a:t>
            </a:r>
            <a:br>
              <a:rPr lang="sv-SE" sz="900" dirty="0">
                <a:latin typeface="Roboto"/>
              </a:rPr>
            </a:b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2018-01-31, CGit har tagit hem en stor och strategiskt viktig order med en av Göteborgs mest välkända företag inom mötesbranschen. Ordern avser utbyggnad och installation av nästa generations hyperkonvergerade datacenter och har ett värde på 800 000 SEK. Med denna affär i hamn stänger CGit en av de absolut starkaste månaderna i bolagets historia avseende lösningsförsäljning av nästa generations IT-infrastruktur.</a:t>
            </a:r>
            <a:br>
              <a:rPr lang="sv-SE" sz="900" dirty="0">
                <a:latin typeface="Roboto"/>
              </a:rPr>
            </a:br>
            <a:endParaRPr lang="sv-SE" sz="900" dirty="0">
              <a:latin typeface="Roboto"/>
            </a:endParaRPr>
          </a:p>
          <a:p>
            <a:r>
              <a:rPr lang="sv-SE" sz="900" dirty="0"/>
              <a:t> </a:t>
            </a:r>
          </a:p>
        </p:txBody>
      </p:sp>
    </p:spTree>
    <p:extLst>
      <p:ext uri="{BB962C8B-B14F-4D97-AF65-F5344CB8AC3E}">
        <p14:creationId xmlns:p14="http://schemas.microsoft.com/office/powerpoint/2010/main" val="279305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33425" y="1666875"/>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8813" y="222395"/>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8</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6" name="Rektangel 5">
            <a:extLst>
              <a:ext uri="{FF2B5EF4-FFF2-40B4-BE49-F238E27FC236}">
                <a16:creationId xmlns:a16="http://schemas.microsoft.com/office/drawing/2014/main" id="{8D96C7EA-EFC2-4613-983F-9A9E694BD7B1}"/>
              </a:ext>
            </a:extLst>
          </p:cNvPr>
          <p:cNvSpPr/>
          <p:nvPr/>
        </p:nvSpPr>
        <p:spPr>
          <a:xfrm>
            <a:off x="306502" y="1932225"/>
            <a:ext cx="5052783" cy="5093702"/>
          </a:xfrm>
          <a:prstGeom prst="rect">
            <a:avLst/>
          </a:prstGeom>
        </p:spPr>
        <p:txBody>
          <a:bodyPr wrap="square">
            <a:spAutoFit/>
          </a:bodyPr>
          <a:lstStyle/>
          <a:p>
            <a:pPr>
              <a:lnSpc>
                <a:spcPct val="150000"/>
              </a:lnSpc>
            </a:pPr>
            <a:r>
              <a:rPr lang="sv-SE" b="1" dirty="0">
                <a:latin typeface="Montserrat"/>
              </a:rPr>
              <a:t>VÄSENTLIGA HÄNDELSER Q1 2018</a:t>
            </a:r>
            <a:endParaRPr lang="sv-SE" dirty="0">
              <a:latin typeface="Montserrat"/>
            </a:endParaRPr>
          </a:p>
          <a:p>
            <a:pPr marL="171450" lvl="0" indent="-171450">
              <a:lnSpc>
                <a:spcPct val="150000"/>
              </a:lnSpc>
              <a:buFont typeface="Arial" panose="020B0604020202020204" pitchFamily="34" charset="0"/>
              <a:buChar char="•"/>
            </a:pP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2018-02-09, CGit har tagit hem två viktiga affärer avseende IT-infrastruktur. Lösningarna innefattar helt ny infrastruktur och MDM samt installation, </a:t>
            </a:r>
            <a:r>
              <a:rPr lang="sv-SE" sz="900" dirty="0" err="1">
                <a:latin typeface="Roboto"/>
              </a:rPr>
              <a:t>deployment</a:t>
            </a:r>
            <a:r>
              <a:rPr lang="sv-SE" sz="900" dirty="0">
                <a:latin typeface="Roboto"/>
              </a:rPr>
              <a:t>, drift och övervakning. Kunderna är verksamma inom handel/industri och management/konsulting. Värdet på de här två affärerna uppgår till 1 MSEK. CGit fortsätter att leverera lösningar inom nästa generations IT-infrastruktur</a:t>
            </a:r>
          </a:p>
          <a:p>
            <a:pPr>
              <a:lnSpc>
                <a:spcPct val="150000"/>
              </a:lnSpc>
            </a:pPr>
            <a:r>
              <a:rPr lang="sv-SE" sz="900" dirty="0">
                <a:latin typeface="Roboto"/>
              </a:rPr>
              <a:t> </a:t>
            </a:r>
          </a:p>
          <a:p>
            <a:pPr marL="171450" lvl="0" indent="-171450">
              <a:lnSpc>
                <a:spcPct val="150000"/>
              </a:lnSpc>
              <a:buFont typeface="Arial" panose="020B0604020202020204" pitchFamily="34" charset="0"/>
              <a:buChar char="•"/>
            </a:pPr>
            <a:r>
              <a:rPr lang="sv-SE" sz="900" dirty="0">
                <a:latin typeface="Roboto"/>
              </a:rPr>
              <a:t>2018-03-09, CGit har tagit hem en viktig affär avseende Pure </a:t>
            </a:r>
            <a:r>
              <a:rPr lang="sv-SE" sz="900" dirty="0" err="1">
                <a:latin typeface="Roboto"/>
              </a:rPr>
              <a:t>Storage</a:t>
            </a:r>
            <a:r>
              <a:rPr lang="sv-SE" sz="900" dirty="0">
                <a:latin typeface="Roboto"/>
              </a:rPr>
              <a:t>-lösning. Lösningen innefattar utbyggnad av befintlig Pure </a:t>
            </a:r>
            <a:r>
              <a:rPr lang="sv-SE" sz="900" dirty="0" err="1">
                <a:latin typeface="Roboto"/>
              </a:rPr>
              <a:t>Storage</a:t>
            </a:r>
            <a:r>
              <a:rPr lang="sv-SE" sz="900" dirty="0">
                <a:latin typeface="Roboto"/>
              </a:rPr>
              <a:t> lösning men där CGit får förtroendet som ny leverantör. Värdet på affären uppgår till 335 KSEK. Kunden bedriver handel med hemtekniska produkter. CGit fortsätter att leverera lösningar inom nästa generations IT-infrastruktur.</a:t>
            </a:r>
            <a:br>
              <a:rPr lang="sv-SE" sz="900" dirty="0">
                <a:latin typeface="Roboto"/>
              </a:rPr>
            </a:b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2018-03-15,CGit har fått första avropet på ett större avtal avseende säkerhetsplattform. Kunden som är ett forskningsinstitut och innovationspartner ska säkra upp sin IT-infrastruktur genom en större utbyggnad av deras säkerhetsplattform. Det kommer att genomföras ett antal större avrop under året där vi förväntar oss flera större avrop avseende både konsultationstjänster och säkerhetsprodukter. CGit har idag fått sitt första avrop baserat på bolaget Palo Alto </a:t>
            </a:r>
            <a:r>
              <a:rPr lang="sv-SE" sz="900" dirty="0" err="1">
                <a:latin typeface="Roboto"/>
              </a:rPr>
              <a:t>Networks</a:t>
            </a:r>
            <a:r>
              <a:rPr lang="sv-SE" sz="900" dirty="0">
                <a:latin typeface="Roboto"/>
              </a:rPr>
              <a:t> säkerhetsprodukter. Värdet på avropet uppgår till 275 KSEK</a:t>
            </a:r>
          </a:p>
          <a:p>
            <a:pPr lvl="0"/>
            <a:br>
              <a:rPr lang="sv-SE" sz="1000" dirty="0">
                <a:latin typeface="Roboto"/>
              </a:rPr>
            </a:br>
            <a:endParaRPr lang="sv-SE" sz="1000" dirty="0">
              <a:latin typeface="Roboto"/>
            </a:endParaRPr>
          </a:p>
          <a:p>
            <a:r>
              <a:rPr lang="sv-SE" dirty="0"/>
              <a:t> </a:t>
            </a:r>
          </a:p>
        </p:txBody>
      </p:sp>
    </p:spTree>
    <p:extLst>
      <p:ext uri="{BB962C8B-B14F-4D97-AF65-F5344CB8AC3E}">
        <p14:creationId xmlns:p14="http://schemas.microsoft.com/office/powerpoint/2010/main" val="196614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733425" y="1666875"/>
            <a:ext cx="4549200" cy="53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65" name="Shape 65"/>
          <p:cNvPicPr preferRelativeResize="0"/>
          <p:nvPr/>
        </p:nvPicPr>
        <p:blipFill>
          <a:blip r:embed="rId3">
            <a:alphaModFix/>
          </a:blip>
          <a:stretch>
            <a:fillRect/>
          </a:stretch>
        </p:blipFill>
        <p:spPr>
          <a:xfrm>
            <a:off x="0" y="3977679"/>
            <a:ext cx="5666400" cy="4039523"/>
          </a:xfrm>
          <a:prstGeom prst="rect">
            <a:avLst/>
          </a:prstGeom>
          <a:noFill/>
          <a:ln>
            <a:noFill/>
          </a:ln>
        </p:spPr>
      </p:pic>
      <p:sp>
        <p:nvSpPr>
          <p:cNvPr id="66" name="Shape 66"/>
          <p:cNvSpPr/>
          <p:nvPr/>
        </p:nvSpPr>
        <p:spPr>
          <a:xfrm rot="10800000">
            <a:off x="190500" y="173800"/>
            <a:ext cx="5281500" cy="7607100"/>
          </a:xfrm>
          <a:prstGeom prst="rect">
            <a:avLst/>
          </a:prstGeom>
          <a:solidFill>
            <a:srgbClr val="EFEFE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a:p>
            <a:pPr marL="0" lvl="0" indent="0" rtl="0">
              <a:spcBef>
                <a:spcPts val="0"/>
              </a:spcBef>
              <a:spcAft>
                <a:spcPts val="0"/>
              </a:spcAft>
              <a:buClr>
                <a:srgbClr val="000000"/>
              </a:buClr>
              <a:buSzPts val="1100"/>
              <a:buFont typeface="Arial"/>
              <a:buNone/>
            </a:pPr>
            <a:endParaRPr/>
          </a:p>
        </p:txBody>
      </p:sp>
      <p:sp>
        <p:nvSpPr>
          <p:cNvPr id="67" name="Shape 67"/>
          <p:cNvSpPr/>
          <p:nvPr/>
        </p:nvSpPr>
        <p:spPr>
          <a:xfrm>
            <a:off x="4752975" y="180725"/>
            <a:ext cx="714000" cy="385800"/>
          </a:xfrm>
          <a:prstGeom prst="rect">
            <a:avLst/>
          </a:prstGeom>
          <a:solidFill>
            <a:srgbClr val="43434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660400" y="222395"/>
            <a:ext cx="4703100" cy="5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sv" sz="600">
                <a:solidFill>
                  <a:srgbClr val="999999"/>
                </a:solidFill>
              </a:rPr>
              <a:t>CGit Holding AB (publ) | Kvartalsrapport Q1 2018</a:t>
            </a:r>
            <a:endParaRPr sz="600">
              <a:solidFill>
                <a:srgbClr val="999999"/>
              </a:solidFill>
            </a:endParaRPr>
          </a:p>
        </p:txBody>
      </p:sp>
      <p:sp>
        <p:nvSpPr>
          <p:cNvPr id="69" name="Shape 69"/>
          <p:cNvSpPr txBox="1">
            <a:spLocks noGrp="1"/>
          </p:cNvSpPr>
          <p:nvPr>
            <p:ph type="sldNum" idx="12"/>
          </p:nvPr>
        </p:nvSpPr>
        <p:spPr>
          <a:xfrm>
            <a:off x="4940025" y="157177"/>
            <a:ext cx="339900" cy="43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sv" sz="1200">
                <a:solidFill>
                  <a:srgbClr val="FFFFFF"/>
                </a:solidFill>
              </a:rPr>
              <a:t>9</a:t>
            </a:fld>
            <a:endParaRPr sz="1200">
              <a:solidFill>
                <a:srgbClr val="FFFFFF"/>
              </a:solidFill>
            </a:endParaRPr>
          </a:p>
        </p:txBody>
      </p:sp>
      <p:pic>
        <p:nvPicPr>
          <p:cNvPr id="71" name="Shape 71"/>
          <p:cNvPicPr preferRelativeResize="0"/>
          <p:nvPr/>
        </p:nvPicPr>
        <p:blipFill>
          <a:blip r:embed="rId4">
            <a:alphaModFix/>
          </a:blip>
          <a:stretch>
            <a:fillRect/>
          </a:stretch>
        </p:blipFill>
        <p:spPr>
          <a:xfrm>
            <a:off x="385077" y="287908"/>
            <a:ext cx="279550" cy="100256"/>
          </a:xfrm>
          <a:prstGeom prst="rect">
            <a:avLst/>
          </a:prstGeom>
          <a:noFill/>
          <a:ln>
            <a:noFill/>
          </a:ln>
        </p:spPr>
      </p:pic>
      <p:sp>
        <p:nvSpPr>
          <p:cNvPr id="4" name="textruta 3">
            <a:extLst>
              <a:ext uri="{FF2B5EF4-FFF2-40B4-BE49-F238E27FC236}">
                <a16:creationId xmlns:a16="http://schemas.microsoft.com/office/drawing/2014/main" id="{EEEFA325-CCE0-4513-A5E0-1E0A2FF5D972}"/>
              </a:ext>
            </a:extLst>
          </p:cNvPr>
          <p:cNvSpPr txBox="1"/>
          <p:nvPr/>
        </p:nvSpPr>
        <p:spPr>
          <a:xfrm>
            <a:off x="260646" y="1866341"/>
            <a:ext cx="5141205" cy="5055230"/>
          </a:xfrm>
          <a:prstGeom prst="rect">
            <a:avLst/>
          </a:prstGeom>
          <a:noFill/>
        </p:spPr>
        <p:txBody>
          <a:bodyPr wrap="square" rtlCol="0">
            <a:spAutoFit/>
          </a:bodyPr>
          <a:lstStyle/>
          <a:p>
            <a:pPr>
              <a:lnSpc>
                <a:spcPct val="150000"/>
              </a:lnSpc>
            </a:pPr>
            <a:r>
              <a:rPr lang="sv-SE" b="1" dirty="0">
                <a:latin typeface="Montserrat"/>
              </a:rPr>
              <a:t>VÄSENTLIGA HÄNDELSER EFTER PERIODENS UTGÅNG</a:t>
            </a:r>
            <a:endParaRPr lang="sv-SE" dirty="0">
              <a:latin typeface="Montserrat"/>
            </a:endParaRPr>
          </a:p>
          <a:p>
            <a:pPr marL="171450" lvl="0" indent="-171450">
              <a:lnSpc>
                <a:spcPct val="150000"/>
              </a:lnSpc>
              <a:buFont typeface="Arial" panose="020B0604020202020204" pitchFamily="34" charset="0"/>
              <a:buChar char="•"/>
            </a:pP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2018-04-11, CGit har tagit en viktig affär, värd 10 miljoner kronor. Kunden som är en nyckelaktör inom fordonsrelaterad AI och Deep Learning investerar i IT-infrastruktur som en del av utvecklingen av nästa generations självgående fordon. Värdet på affären uppgår till 10 MSEK. </a:t>
            </a:r>
            <a:br>
              <a:rPr lang="sv-SE" sz="900" dirty="0">
                <a:latin typeface="Roboto"/>
              </a:rPr>
            </a:b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2018-04-25, CGit har idag skrivit ett avtal med en global och välkänd kund inom den maritima industrisektorn. Avtalet, som innefattar </a:t>
            </a:r>
            <a:r>
              <a:rPr lang="sv-SE" sz="900" dirty="0" err="1">
                <a:latin typeface="Roboto"/>
              </a:rPr>
              <a:t>hosting</a:t>
            </a:r>
            <a:r>
              <a:rPr lang="sv-SE" sz="900" dirty="0">
                <a:latin typeface="Roboto"/>
              </a:rPr>
              <a:t>- och driftsåtagande kring delar av kundens centrala infrastruktur, är initialt värt cirka 1 MSEK per år med möjlighet till ytterligare utökat åtagande under 2018-2019.</a:t>
            </a:r>
            <a:br>
              <a:rPr lang="sv-SE" sz="900" dirty="0">
                <a:latin typeface="Roboto"/>
              </a:rPr>
            </a:b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2018-05-22, CGit storsatsar på svensk AI. CGit kommer att erbjuda Sveriges modernaste AI-infrastruktur som tjänst. Infrastrukturen baseras på den absolut senaste tekniken för utveckling inom AI och Deep Learning. För CGit är det en naturlig följd av de senaste årets stora framgångar med att leverera nyckelfärdiga infrastrukturlösningar till några av de mest prestigefulla AI och Deep Learning-projekten i Sverige</a:t>
            </a:r>
            <a:br>
              <a:rPr lang="sv-SE" sz="900" dirty="0">
                <a:latin typeface="Roboto"/>
              </a:rPr>
            </a:br>
            <a:endParaRPr lang="sv-SE" sz="900" dirty="0">
              <a:latin typeface="Roboto"/>
            </a:endParaRPr>
          </a:p>
          <a:p>
            <a:pPr marL="171450" lvl="0" indent="-171450">
              <a:lnSpc>
                <a:spcPct val="150000"/>
              </a:lnSpc>
              <a:buFont typeface="Arial" panose="020B0604020202020204" pitchFamily="34" charset="0"/>
              <a:buChar char="•"/>
            </a:pPr>
            <a:r>
              <a:rPr lang="sv-SE" sz="900" dirty="0">
                <a:latin typeface="Roboto"/>
              </a:rPr>
              <a:t>2018-05-28, CGit gör affär kring nästa generations datacenter. En ny kund till CGit investerar i ny IT-infrastruktur för att säkerställa ökade krav från verksamheten. Kunden som är en betydande aktör på Telekom marknaden stärker upp sin befintliga miljö kring datacenter baserad på teknik från </a:t>
            </a:r>
            <a:r>
              <a:rPr lang="sv-SE" sz="900" dirty="0" err="1">
                <a:latin typeface="Roboto"/>
              </a:rPr>
              <a:t>Nutanix</a:t>
            </a:r>
            <a:r>
              <a:rPr lang="sv-SE" sz="900" dirty="0">
                <a:latin typeface="Roboto"/>
              </a:rPr>
              <a:t>.</a:t>
            </a:r>
          </a:p>
          <a:p>
            <a:pPr lvl="0"/>
            <a:br>
              <a:rPr lang="sv-SE" sz="900" dirty="0">
                <a:latin typeface="Roboto"/>
              </a:rPr>
            </a:br>
            <a:endParaRPr lang="sv-SE" sz="900" dirty="0">
              <a:latin typeface="Roboto"/>
            </a:endParaRPr>
          </a:p>
        </p:txBody>
      </p:sp>
    </p:spTree>
    <p:extLst>
      <p:ext uri="{BB962C8B-B14F-4D97-AF65-F5344CB8AC3E}">
        <p14:creationId xmlns:p14="http://schemas.microsoft.com/office/powerpoint/2010/main" val="166908860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1174</Words>
  <Application>Microsoft Office PowerPoint</Application>
  <PresentationFormat>Anpassad</PresentationFormat>
  <Paragraphs>697</Paragraphs>
  <Slides>16</Slides>
  <Notes>16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Calibri</vt:lpstr>
      <vt:lpstr>Montserrat</vt:lpstr>
      <vt:lpstr>Roboto</vt:lpstr>
      <vt:lpstr>Times New Roman</vt:lpstr>
      <vt:lpstr>Simple Light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Amanda Andreasson</dc:creator>
  <cp:lastModifiedBy>Nicklas Zachrisson</cp:lastModifiedBy>
  <cp:revision>162</cp:revision>
  <cp:lastPrinted>2018-05-29T13:03:36Z</cp:lastPrinted>
  <dcterms:modified xsi:type="dcterms:W3CDTF">2018-05-29T13:24:42Z</dcterms:modified>
</cp:coreProperties>
</file>